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Lst>
  <p:notesMasterIdLst>
    <p:notesMasterId r:id="rId18"/>
  </p:notesMasterIdLst>
  <p:sldIdLst>
    <p:sldId id="1659" r:id="rId5"/>
    <p:sldId id="1714" r:id="rId6"/>
    <p:sldId id="1699" r:id="rId7"/>
    <p:sldId id="1663" r:id="rId8"/>
    <p:sldId id="1715" r:id="rId9"/>
    <p:sldId id="1665" r:id="rId10"/>
    <p:sldId id="1718" r:id="rId11"/>
    <p:sldId id="1709" r:id="rId12"/>
    <p:sldId id="1710" r:id="rId13"/>
    <p:sldId id="1719" r:id="rId14"/>
    <p:sldId id="1581" r:id="rId15"/>
    <p:sldId id="1675" r:id="rId16"/>
    <p:sldId id="1713" r:id="rId17"/>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3B7D86-0B10-43DD-A822-402A3A37AA79}">
          <p14:sldIdLst>
            <p14:sldId id="1659"/>
            <p14:sldId id="1714"/>
            <p14:sldId id="1699"/>
            <p14:sldId id="1663"/>
            <p14:sldId id="1715"/>
            <p14:sldId id="1665"/>
            <p14:sldId id="1718"/>
            <p14:sldId id="1709"/>
            <p14:sldId id="1710"/>
            <p14:sldId id="1719"/>
            <p14:sldId id="1581"/>
            <p14:sldId id="1675"/>
            <p14:sldId id="1713"/>
          </p14:sldIdLst>
        </p14:section>
        <p14:section name="Ancillary Slides" id="{A4610478-991F-45C0-95E0-90880C280E06}">
          <p14:sldIdLst/>
        </p14:section>
      </p14:sectionLst>
    </p:ext>
    <p:ext uri="{EFAFB233-063F-42B5-8137-9DF3F51BA10A}">
      <p15:sldGuideLst xmlns:p15="http://schemas.microsoft.com/office/powerpoint/2012/main">
        <p15:guide id="1" pos="1200" userDrawn="1">
          <p15:clr>
            <a:srgbClr val="A4A3A4"/>
          </p15:clr>
        </p15:guide>
        <p15:guide id="2" orient="horz" pos="7138" userDrawn="1">
          <p15:clr>
            <a:srgbClr val="A4A3A4"/>
          </p15:clr>
        </p15:guide>
        <p15:guide id="3" pos="1488" userDrawn="1">
          <p15:clr>
            <a:srgbClr val="A4A3A4"/>
          </p15:clr>
        </p15:guide>
        <p15:guide id="4" orient="horz" pos="2454" userDrawn="1">
          <p15:clr>
            <a:srgbClr val="A4A3A4"/>
          </p15:clr>
        </p15:guide>
        <p15:guide id="5" orient="horz" pos="8436" userDrawn="1">
          <p15:clr>
            <a:srgbClr val="A4A3A4"/>
          </p15:clr>
        </p15:guide>
        <p15:guide id="6" pos="13772" userDrawn="1">
          <p15:clr>
            <a:srgbClr val="A4A3A4"/>
          </p15:clr>
        </p15:guide>
        <p15:guide id="7" pos="2304" userDrawn="1">
          <p15:clr>
            <a:srgbClr val="A4A3A4"/>
          </p15:clr>
        </p15:guide>
        <p15:guide id="8" pos="5305" userDrawn="1">
          <p15:clr>
            <a:srgbClr val="A4A3A4"/>
          </p15:clr>
        </p15:guide>
        <p15:guide id="9" orient="horz" pos="5808" userDrawn="1">
          <p15:clr>
            <a:srgbClr val="A4A3A4"/>
          </p15:clr>
        </p15:guide>
        <p15:guide id="10" pos="7881" userDrawn="1">
          <p15:clr>
            <a:srgbClr val="A4A3A4"/>
          </p15:clr>
        </p15:guide>
        <p15:guide id="11" pos="8689" userDrawn="1">
          <p15:clr>
            <a:srgbClr val="A4A3A4"/>
          </p15:clr>
        </p15:guide>
        <p15:guide id="12" pos="818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87801E-1403-C788-4F8D-D55ACD39D8BC}" name="Courtney Clark" initials="CC" userId="S::courtney.clark@greatminds.org::2038f0c2-3764-4a10-9bb2-40d854b44ab5" providerId="AD"/>
  <p188:author id="{BEE93A2F-A2DC-4FAE-D630-96245AC0FE4E}" name="Brooke Anderson" initials="BA" userId="S::brooke.spieldenner@greatminds.org::9743c8dd-c731-4195-b31c-acff9a6ba91a" providerId="AD"/>
  <p188:author id="{EF71B132-ED06-44D3-4E51-951D1EEF3DA1}" name="Matt Baetke" initials="MB" userId="S::matt.baetke@greatminds.org::d44a1c04-1efb-47f0-846f-e0bb6a45cb22" providerId="AD"/>
  <p188:author id="{E6E08E82-A6C0-CAEB-3584-D9349AA255EE}" name="Matt Baetke" initials="MB" userId="S::Matt.Baetke@greatminds.org::d44a1c04-1efb-47f0-846f-e0bb6a45cb22" providerId="AD"/>
  <p188:author id="{52D2E7C0-31E0-0353-5609-C6FB6B2FC22F}" name="Christine Hopkinson" initials="CH" userId="S::Christine.Hopkinson@greatminds.org::f7b55169-e944-4a74-b2fc-137e9e5e25d4" providerId="AD"/>
  <p188:author id="{703624F5-A213-ADA8-68F4-6FB76B38D92E}" name="Christine Hopkinson" initials="CH" userId="S::christine.hopkinson@greatminds.org::f7b55169-e944-4a74-b2fc-137e9e5e25d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Wendy Zuber" initials="WZ" lastIdx="2" clrIdx="6">
    <p:extLst>
      <p:ext uri="{19B8F6BF-5375-455C-9EA6-DF929625EA0E}">
        <p15:presenceInfo xmlns:p15="http://schemas.microsoft.com/office/powerpoint/2012/main" userId="S::wendy.zuber@greatminds.org::1f6f60f8-d6a0-4791-abc3-367d83e263ed" providerId="AD"/>
      </p:ext>
    </p:extLst>
  </p:cmAuthor>
  <p:cmAuthor id="1" name="D Johnson" initials="DJ" lastIdx="2" clrIdx="0">
    <p:extLst>
      <p:ext uri="{19B8F6BF-5375-455C-9EA6-DF929625EA0E}">
        <p15:presenceInfo xmlns:p15="http://schemas.microsoft.com/office/powerpoint/2012/main" userId="987253a232c38565" providerId="Windows Live"/>
      </p:ext>
    </p:extLst>
  </p:cmAuthor>
  <p:cmAuthor id="8" name="Emily Koesters" initials="EK" lastIdx="83" clrIdx="7">
    <p:extLst>
      <p:ext uri="{19B8F6BF-5375-455C-9EA6-DF929625EA0E}">
        <p15:presenceInfo xmlns:p15="http://schemas.microsoft.com/office/powerpoint/2012/main" userId="S::Emily.Koesters@greatminds.org::89982bc1-bae5-49a2-8989-9dd27e6426d2" providerId="AD"/>
      </p:ext>
    </p:extLst>
  </p:cmAuthor>
  <p:cmAuthor id="2" name="Michael Linskey" initials="ML" lastIdx="61" clrIdx="1">
    <p:extLst>
      <p:ext uri="{19B8F6BF-5375-455C-9EA6-DF929625EA0E}">
        <p15:presenceInfo xmlns:p15="http://schemas.microsoft.com/office/powerpoint/2012/main" userId="S::michael.linskey@greatminds.org::239dbf5d-4df3-46ad-8da9-6a59c222ad5e" providerId="AD"/>
      </p:ext>
    </p:extLst>
  </p:cmAuthor>
  <p:cmAuthor id="9" name="Matt Baetke" initials="MB" lastIdx="20" clrIdx="8">
    <p:extLst>
      <p:ext uri="{19B8F6BF-5375-455C-9EA6-DF929625EA0E}">
        <p15:presenceInfo xmlns:p15="http://schemas.microsoft.com/office/powerpoint/2012/main" userId="S::Matt.Baetke@greatminds.org::d44a1c04-1efb-47f0-846f-e0bb6a45cb22" providerId="AD"/>
      </p:ext>
    </p:extLst>
  </p:cmAuthor>
  <p:cmAuthor id="3" name="Christine Hopkinson" initials="CH" lastIdx="194" clrIdx="2">
    <p:extLst>
      <p:ext uri="{19B8F6BF-5375-455C-9EA6-DF929625EA0E}">
        <p15:presenceInfo xmlns:p15="http://schemas.microsoft.com/office/powerpoint/2012/main" userId="S::Christine.Hopkinson@greatminds.org::f7b55169-e944-4a74-b2fc-137e9e5e25d4" providerId="AD"/>
      </p:ext>
    </p:extLst>
  </p:cmAuthor>
  <p:cmAuthor id="10" name="Brooke Anderson" initials="BA" lastIdx="82" clrIdx="9">
    <p:extLst>
      <p:ext uri="{19B8F6BF-5375-455C-9EA6-DF929625EA0E}">
        <p15:presenceInfo xmlns:p15="http://schemas.microsoft.com/office/powerpoint/2012/main" userId="S::brooke.spieldenner@greatminds.org::9743c8dd-c731-4195-b31c-acff9a6ba91a" providerId="AD"/>
      </p:ext>
    </p:extLst>
  </p:cmAuthor>
  <p:cmAuthor id="4" name="Sandy Brooks" initials="SB" lastIdx="54" clrIdx="3">
    <p:extLst>
      <p:ext uri="{19B8F6BF-5375-455C-9EA6-DF929625EA0E}">
        <p15:presenceInfo xmlns:p15="http://schemas.microsoft.com/office/powerpoint/2012/main" userId="S::sandy.brooks@greatminds.org::f6c3db2f-8343-4951-888c-c20f71c32988" providerId="AD"/>
      </p:ext>
    </p:extLst>
  </p:cmAuthor>
  <p:cmAuthor id="5" name="Ben Eley" initials="BE" lastIdx="1" clrIdx="4">
    <p:extLst>
      <p:ext uri="{19B8F6BF-5375-455C-9EA6-DF929625EA0E}">
        <p15:presenceInfo xmlns:p15="http://schemas.microsoft.com/office/powerpoint/2012/main" userId="S::william.eley@greatminds.org::02e5572b-aa04-49e1-a8d4-b4e29da95f70" providerId="AD"/>
      </p:ext>
    </p:extLst>
  </p:cmAuthor>
  <p:cmAuthor id="6" name="Denise Dierolf" initials="DD" lastIdx="17" clrIdx="5">
    <p:extLst>
      <p:ext uri="{19B8F6BF-5375-455C-9EA6-DF929625EA0E}">
        <p15:presenceInfo xmlns:p15="http://schemas.microsoft.com/office/powerpoint/2012/main" userId="S::denise.dierolf@greatminds.org::90248411-4831-4557-8c28-2c5c8125b8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9FBF6"/>
    <a:srgbClr val="F26A35"/>
    <a:srgbClr val="F26A36"/>
    <a:srgbClr val="E20000"/>
    <a:srgbClr val="E3E1E2"/>
    <a:srgbClr val="F5753D"/>
    <a:srgbClr val="000000"/>
    <a:srgbClr val="EAEDE1"/>
    <a:srgbClr val="E3DABA"/>
    <a:srgbClr val="EEEB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FAA17B-7213-4D54-8AAA-5FFB2D6834FA}" v="4" dt="2022-09-08T13:33:12.4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1392" y="36"/>
      </p:cViewPr>
      <p:guideLst>
        <p:guide pos="1200"/>
        <p:guide orient="horz" pos="7138"/>
        <p:guide pos="1488"/>
        <p:guide orient="horz" pos="2454"/>
        <p:guide orient="horz" pos="8436"/>
        <p:guide pos="13772"/>
        <p:guide pos="2304"/>
        <p:guide pos="5305"/>
        <p:guide orient="horz" pos="5808"/>
        <p:guide pos="7881"/>
        <p:guide pos="8689"/>
        <p:guide pos="8185"/>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3B367-874A-9345-BFC7-84EB8F6403BB}"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179FD-0639-3743-9B5C-9903E69FAF2D}" type="slidenum">
              <a:rPr lang="en-US" smtClean="0"/>
              <a:t>‹#›</a:t>
            </a:fld>
            <a:endParaRPr lang="en-US"/>
          </a:p>
        </p:txBody>
      </p:sp>
    </p:spTree>
    <p:extLst>
      <p:ext uri="{BB962C8B-B14F-4D97-AF65-F5344CB8AC3E}">
        <p14:creationId xmlns:p14="http://schemas.microsoft.com/office/powerpoint/2010/main" val="2853724177"/>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igital.greatminds.org/planning/teacher/guidance/199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Welcome families to our Eureka Math Squared Math Night.</a:t>
            </a:r>
          </a:p>
        </p:txBody>
      </p:sp>
      <p:sp>
        <p:nvSpPr>
          <p:cNvPr id="4" name="Slide Number Placeholder 3"/>
          <p:cNvSpPr>
            <a:spLocks noGrp="1"/>
          </p:cNvSpPr>
          <p:nvPr>
            <p:ph type="sldNum" sz="quarter" idx="5"/>
          </p:nvPr>
        </p:nvSpPr>
        <p:spPr/>
        <p:txBody>
          <a:bodyPr/>
          <a:lstStyle/>
          <a:p>
            <a:fld id="{0FA179FD-0639-3743-9B5C-9903E69FAF2D}" type="slidenum">
              <a:rPr lang="en-US" smtClean="0"/>
              <a:t>1</a:t>
            </a:fld>
            <a:endParaRPr lang="en-US"/>
          </a:p>
        </p:txBody>
      </p:sp>
    </p:spTree>
    <p:extLst>
      <p:ext uri="{BB962C8B-B14F-4D97-AF65-F5344CB8AC3E}">
        <p14:creationId xmlns:p14="http://schemas.microsoft.com/office/powerpoint/2010/main" val="3603380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to presenting teacher- If providing copies of these tools to parents, consider explaining how they can be used at home:</a:t>
            </a:r>
          </a:p>
          <a:p>
            <a:endParaRPr lang="en-US">
              <a:cs typeface="Calibri"/>
            </a:endParaRPr>
          </a:p>
          <a:p>
            <a:r>
              <a:rPr lang="en-US">
                <a:cs typeface="Calibri"/>
              </a:rPr>
              <a:t>The talking tool provides sentence and question stems that encourage students to use conversation to explain their own thinking and respond to other's thinking. </a:t>
            </a:r>
          </a:p>
          <a:p>
            <a:endParaRPr lang="en-US">
              <a:cs typeface="Calibri"/>
            </a:endParaRPr>
          </a:p>
          <a:p>
            <a:r>
              <a:rPr lang="en-US">
                <a:cs typeface="Calibri"/>
              </a:rPr>
              <a:t>The thinking tool provides a framework to assist students with solving problems.</a:t>
            </a:r>
          </a:p>
          <a:p>
            <a:endParaRPr lang="en-US" sz="1200" b="0" i="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0FA179FD-0639-3743-9B5C-9903E69FAF2D}" type="slidenum">
              <a:rPr lang="en-US" smtClean="0"/>
              <a:t>10</a:t>
            </a:fld>
            <a:endParaRPr lang="en-US"/>
          </a:p>
        </p:txBody>
      </p:sp>
    </p:spTree>
    <p:extLst>
      <p:ext uri="{BB962C8B-B14F-4D97-AF65-F5344CB8AC3E}">
        <p14:creationId xmlns:p14="http://schemas.microsoft.com/office/powerpoint/2010/main" val="2384768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Family</a:t>
            </a:r>
            <a:r>
              <a:rPr lang="en-US" sz="1200" b="0" i="0">
                <a:solidFill>
                  <a:srgbClr val="000000"/>
                </a:solidFill>
                <a:effectLst/>
                <a:latin typeface="+mn-lt"/>
                <a:cs typeface="Calibri"/>
              </a:rPr>
              <a:t> math </a:t>
            </a:r>
            <a:r>
              <a:rPr lang="en-US" sz="1200">
                <a:solidFill>
                  <a:srgbClr val="000000"/>
                </a:solidFill>
                <a:cs typeface="Calibri"/>
              </a:rPr>
              <a:t>is </a:t>
            </a:r>
            <a:r>
              <a:rPr lang="en-US"/>
              <a:t>a letter that describes the major concepts, models, and terminology in each topic.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800">
                <a:latin typeface="Georgia"/>
                <a:cs typeface="Calibri"/>
              </a:rPr>
              <a:t>Consider trying one or more activities from the family math letter. Family math letters may come home about every 5-10 days. </a:t>
            </a:r>
          </a:p>
        </p:txBody>
      </p:sp>
      <p:sp>
        <p:nvSpPr>
          <p:cNvPr id="4" name="Slide Number Placeholder 3"/>
          <p:cNvSpPr>
            <a:spLocks noGrp="1"/>
          </p:cNvSpPr>
          <p:nvPr>
            <p:ph type="sldNum" sz="quarter" idx="5"/>
          </p:nvPr>
        </p:nvSpPr>
        <p:spPr/>
        <p:txBody>
          <a:bodyPr/>
          <a:lstStyle/>
          <a:p>
            <a:fld id="{0FA179FD-0639-3743-9B5C-9903E69FAF2D}" type="slidenum">
              <a:rPr lang="en-US" smtClean="0"/>
              <a:t>11</a:t>
            </a:fld>
            <a:endParaRPr lang="en-US"/>
          </a:p>
        </p:txBody>
      </p:sp>
    </p:spTree>
    <p:extLst>
      <p:ext uri="{BB962C8B-B14F-4D97-AF65-F5344CB8AC3E}">
        <p14:creationId xmlns:p14="http://schemas.microsoft.com/office/powerpoint/2010/main" val="2739226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sz="2400" b="0" i="0" kern="1200">
                <a:solidFill>
                  <a:schemeClr val="tx1"/>
                </a:solidFill>
                <a:effectLst/>
                <a:latin typeface="+mn-lt"/>
                <a:ea typeface="+mn-ea"/>
                <a:cs typeface="+mn-cs"/>
              </a:rPr>
              <a:t>In some lessons we have math context videos that can connect what the students are learning to a real-world experience they may relate to. Let’s engage in this lesson’s context video with the notice and wonder routine. As I play the video – take note of what you notice and wonder. (PLAY VIDEO)</a:t>
            </a:r>
            <a:endParaRPr lang="en-US">
              <a:cs typeface="Calibri" panose="020F0502020204030204"/>
            </a:endParaRPr>
          </a:p>
          <a:p>
            <a:pPr defTabSz="914400">
              <a:defRPr/>
            </a:pPr>
            <a:br>
              <a:rPr lang="en-US" sz="1200">
                <a:cs typeface="+mn-lt"/>
              </a:rPr>
            </a:br>
            <a:r>
              <a:rPr lang="en-US" sz="2400" b="0" i="0" kern="1200">
                <a:solidFill>
                  <a:schemeClr val="tx1"/>
                </a:solidFill>
                <a:effectLst/>
                <a:latin typeface="+mn-lt"/>
                <a:ea typeface="+mn-ea"/>
                <a:cs typeface="+mn-cs"/>
              </a:rPr>
              <a:t>After playing the video the teacher would then ask students to share what they noticed, and what they wondered. Take a moment now to share what you noticed and wondered. </a:t>
            </a:r>
            <a:r>
              <a:rPr lang="en-US" sz="2400" b="1" i="0" kern="1200">
                <a:solidFill>
                  <a:schemeClr val="tx1"/>
                </a:solidFill>
                <a:effectLst/>
                <a:latin typeface="+mn-lt"/>
                <a:ea typeface="+mn-ea"/>
                <a:cs typeface="+mn-cs"/>
              </a:rPr>
              <a:t>&lt;</a:t>
            </a:r>
            <a:r>
              <a:rPr lang="en-US" b="1"/>
              <a:t>RECORD</a:t>
            </a:r>
            <a:r>
              <a:rPr lang="en-US" sz="2400" b="1" i="0" kern="1200">
                <a:solidFill>
                  <a:schemeClr val="tx1"/>
                </a:solidFill>
                <a:effectLst/>
                <a:latin typeface="+mn-lt"/>
                <a:ea typeface="+mn-ea"/>
                <a:cs typeface="+mn-cs"/>
              </a:rPr>
              <a:t> 2-3 RESPONSES</a:t>
            </a:r>
            <a:r>
              <a:rPr lang="en-US" b="1"/>
              <a:t>&gt; </a:t>
            </a:r>
            <a:endParaRPr lang="en-US" sz="2400" b="1" i="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cs typeface="+mn-lt"/>
              </a:rPr>
            </a:br>
            <a:r>
              <a:rPr lang="en-US" sz="2400" b="0" i="0" kern="1200">
                <a:solidFill>
                  <a:schemeClr val="tx1"/>
                </a:solidFill>
                <a:effectLst/>
                <a:latin typeface="+mn-lt"/>
                <a:ea typeface="+mn-ea"/>
                <a:cs typeface="+mn-cs"/>
              </a:rPr>
              <a:t>It’s important to note here that there are no wrong answers when engaging with the notice and wonder routine…we’re giving all students an opportunity to engage in the lesson. There are many mathematical questions that students can ask, but the focus question in this lesson is on determining the </a:t>
            </a:r>
            <a:r>
              <a:rPr lang="en-US" sz="2400" b="0" i="0" kern="1200" err="1">
                <a:solidFill>
                  <a:schemeClr val="tx1"/>
                </a:solidFill>
                <a:effectLst/>
                <a:latin typeface="+mn-lt"/>
                <a:ea typeface="+mn-ea"/>
                <a:cs typeface="+mn-cs"/>
              </a:rPr>
              <a:t>the</a:t>
            </a:r>
            <a:r>
              <a:rPr lang="en-US" sz="2400" b="0" i="0" kern="1200">
                <a:solidFill>
                  <a:schemeClr val="tx1"/>
                </a:solidFill>
                <a:effectLst/>
                <a:latin typeface="+mn-lt"/>
                <a:ea typeface="+mn-ea"/>
                <a:cs typeface="+mn-cs"/>
              </a:rPr>
              <a:t> total number of rocks so the teacher will naturally facilitate a conversation with students to go in that direction.</a:t>
            </a:r>
            <a:endParaRPr lang="en-US" sz="2400" b="0" i="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cs typeface="+mn-lt"/>
              </a:rPr>
            </a:br>
            <a:r>
              <a:rPr lang="en-US" sz="2400" b="0" i="0" kern="1200">
                <a:solidFill>
                  <a:schemeClr val="tx1"/>
                </a:solidFill>
                <a:effectLst/>
                <a:latin typeface="+mn-lt"/>
                <a:ea typeface="+mn-ea"/>
                <a:cs typeface="+mn-cs"/>
              </a:rPr>
              <a:t>The videos help students visualize how math is part of their real world. The characters represent diverse backgrounds and provide students an opportunity to see themselves in the content. You’ll also notice that the video doesn’t require any previous background knowledge. All students can engage, and the wordless format removes any language or reading barriers that could limit participation. Every student is invited in to tell the story of the math problem, to notice, to wonder, and drive the discussion.</a:t>
            </a:r>
            <a:endParaRPr lang="en-US" sz="2400" b="0" i="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video </a:t>
            </a:r>
            <a:r>
              <a:rPr lang="en-US" err="1"/>
              <a:t>url</a:t>
            </a:r>
            <a:r>
              <a:rPr lang="en-US"/>
              <a:t> (internal) https://greatminds.wistia.com/medias/3m7cmpospt</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0000"/>
              </a:solidFill>
            </a:endParaRPr>
          </a:p>
        </p:txBody>
      </p:sp>
      <p:sp>
        <p:nvSpPr>
          <p:cNvPr id="4" name="Slide Number Placeholder 3"/>
          <p:cNvSpPr>
            <a:spLocks noGrp="1"/>
          </p:cNvSpPr>
          <p:nvPr>
            <p:ph type="sldNum" sz="quarter" idx="5"/>
          </p:nvPr>
        </p:nvSpPr>
        <p:spPr/>
        <p:txBody>
          <a:bodyPr/>
          <a:lstStyle/>
          <a:p>
            <a:fld id="{0FA179FD-0639-3743-9B5C-9903E69FAF2D}" type="slidenum">
              <a:rPr lang="en-US" smtClean="0"/>
              <a:t>12</a:t>
            </a:fld>
            <a:endParaRPr lang="en-US"/>
          </a:p>
        </p:txBody>
      </p:sp>
    </p:spTree>
    <p:extLst>
      <p:ext uri="{BB962C8B-B14F-4D97-AF65-F5344CB8AC3E}">
        <p14:creationId xmlns:p14="http://schemas.microsoft.com/office/powerpoint/2010/main" val="666577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a:cs typeface="Calibri"/>
              </a:rPr>
              <a:t>Presenting teacher note: Consider showing the family math page and highlighting resources the parents can access.</a:t>
            </a:r>
          </a:p>
        </p:txBody>
      </p:sp>
      <p:sp>
        <p:nvSpPr>
          <p:cNvPr id="4" name="Slide Number Placeholder 3"/>
          <p:cNvSpPr>
            <a:spLocks noGrp="1"/>
          </p:cNvSpPr>
          <p:nvPr>
            <p:ph type="sldNum" sz="quarter" idx="5"/>
          </p:nvPr>
        </p:nvSpPr>
        <p:spPr/>
        <p:txBody>
          <a:bodyPr/>
          <a:lstStyle/>
          <a:p>
            <a:fld id="{0FA179FD-0639-3743-9B5C-9903E69FAF2D}" type="slidenum">
              <a:rPr lang="en-US" smtClean="0"/>
              <a:t>13</a:t>
            </a:fld>
            <a:endParaRPr lang="en-US"/>
          </a:p>
        </p:txBody>
      </p:sp>
    </p:spTree>
    <p:extLst>
      <p:ext uri="{BB962C8B-B14F-4D97-AF65-F5344CB8AC3E}">
        <p14:creationId xmlns:p14="http://schemas.microsoft.com/office/powerpoint/2010/main" val="97586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panose="020F0502020204030204"/>
            </a:endParaRPr>
          </a:p>
          <a:p>
            <a:pPr algn="just" fontAlgn="base"/>
            <a:r>
              <a:rPr lang="en-US" sz="1800" b="0" i="0">
                <a:solidFill>
                  <a:srgbClr val="000000"/>
                </a:solidFill>
                <a:effectLst/>
                <a:latin typeface="Calibri"/>
                <a:cs typeface="Calibri"/>
              </a:rPr>
              <a:t>Lessons were designed to develop understanding of </a:t>
            </a:r>
            <a:r>
              <a:rPr lang="en-US" sz="1800">
                <a:solidFill>
                  <a:srgbClr val="000000"/>
                </a:solidFill>
                <a:latin typeface="Calibri"/>
                <a:cs typeface="Calibri"/>
              </a:rPr>
              <a:t>mathematics</a:t>
            </a:r>
            <a:r>
              <a:rPr lang="en-US" sz="1800" b="0" i="0">
                <a:solidFill>
                  <a:srgbClr val="000000"/>
                </a:solidFill>
                <a:effectLst/>
                <a:latin typeface="Calibri"/>
                <a:cs typeface="Calibri"/>
              </a:rPr>
              <a:t>. </a:t>
            </a:r>
            <a:r>
              <a:rPr lang="en-US" sz="1800">
                <a:solidFill>
                  <a:srgbClr val="000000"/>
                </a:solidFill>
                <a:latin typeface="Calibri"/>
                <a:cs typeface="Calibri"/>
              </a:rPr>
              <a:t>Hands-on learning</a:t>
            </a:r>
            <a:r>
              <a:rPr lang="en-US" sz="1800" b="0" i="0">
                <a:solidFill>
                  <a:srgbClr val="000000"/>
                </a:solidFill>
                <a:effectLst/>
                <a:latin typeface="Calibri"/>
                <a:cs typeface="Calibri"/>
              </a:rPr>
              <a:t> and</a:t>
            </a:r>
            <a:r>
              <a:rPr lang="en-US" sz="1800">
                <a:solidFill>
                  <a:srgbClr val="000000"/>
                </a:solidFill>
                <a:latin typeface="Calibri"/>
                <a:cs typeface="Calibri"/>
              </a:rPr>
              <a:t> problem</a:t>
            </a:r>
            <a:r>
              <a:rPr lang="en-US" sz="1800" b="0" i="0">
                <a:solidFill>
                  <a:srgbClr val="000000"/>
                </a:solidFill>
                <a:effectLst/>
                <a:latin typeface="Calibri"/>
                <a:cs typeface="Calibri"/>
              </a:rPr>
              <a:t> progressions </a:t>
            </a:r>
            <a:r>
              <a:rPr lang="en-US" sz="1800">
                <a:solidFill>
                  <a:srgbClr val="000000"/>
                </a:solidFill>
                <a:latin typeface="Calibri"/>
                <a:cs typeface="Calibri"/>
              </a:rPr>
              <a:t>support</a:t>
            </a:r>
            <a:r>
              <a:rPr lang="en-US" sz="1800" b="0" i="0">
                <a:solidFill>
                  <a:srgbClr val="000000"/>
                </a:solidFill>
                <a:effectLst/>
                <a:latin typeface="Calibri"/>
                <a:cs typeface="Calibri"/>
              </a:rPr>
              <a:t> students </a:t>
            </a:r>
            <a:r>
              <a:rPr lang="en-US" sz="1800">
                <a:solidFill>
                  <a:srgbClr val="000000"/>
                </a:solidFill>
                <a:latin typeface="Calibri"/>
                <a:cs typeface="Calibri"/>
              </a:rPr>
              <a:t>in knowing</a:t>
            </a:r>
            <a:r>
              <a:rPr lang="en-US" sz="1800" b="0" i="0">
                <a:solidFill>
                  <a:srgbClr val="000000"/>
                </a:solidFill>
                <a:effectLst/>
                <a:latin typeface="Calibri"/>
                <a:cs typeface="Calibri"/>
              </a:rPr>
              <a:t> the why behind the math and flexibility of thinking.</a:t>
            </a:r>
            <a:r>
              <a:rPr lang="en-US" sz="1800">
                <a:solidFill>
                  <a:srgbClr val="000000"/>
                </a:solidFill>
                <a:latin typeface="Calibri"/>
                <a:cs typeface="Calibri"/>
              </a:rPr>
              <a:t> </a:t>
            </a:r>
            <a:endParaRPr lang="en-US" sz="1800" b="0" i="0">
              <a:solidFill>
                <a:srgbClr val="000000"/>
              </a:solidFill>
              <a:effectLst/>
              <a:latin typeface="Calibri" panose="020F0502020204030204" pitchFamily="34" charset="0"/>
              <a:cs typeface="Calibri"/>
            </a:endParaRPr>
          </a:p>
          <a:p>
            <a:pPr algn="just" rtl="0" fontAlgn="base"/>
            <a:endParaRPr lang="en-US" sz="1800" b="0" i="0">
              <a:solidFill>
                <a:srgbClr val="000000"/>
              </a:solidFill>
              <a:effectLst/>
              <a:latin typeface="Calibri" panose="020F0502020204030204" pitchFamily="34" charset="0"/>
            </a:endParaRPr>
          </a:p>
          <a:p>
            <a:pPr algn="just" fontAlgn="base"/>
            <a:r>
              <a:rPr lang="en-US" sz="1800">
                <a:solidFill>
                  <a:srgbClr val="000000"/>
                </a:solidFill>
                <a:latin typeface="Calibri"/>
                <a:cs typeface="Calibri"/>
              </a:rPr>
              <a:t>Students have many opportunities to practice newly learned concepts. Students learn to think like mathematicians with real life contexts.</a:t>
            </a:r>
          </a:p>
          <a:p>
            <a:pPr algn="just"/>
            <a:endParaRPr lang="en-US"/>
          </a:p>
          <a:p>
            <a:pPr algn="just"/>
            <a:r>
              <a:rPr lang="en-US">
                <a:cs typeface="Calibri"/>
              </a:rPr>
              <a:t>In a Eureka Math classroom, you will find students working together and talking about their mathematical ideas. </a:t>
            </a:r>
          </a:p>
        </p:txBody>
      </p:sp>
      <p:sp>
        <p:nvSpPr>
          <p:cNvPr id="4" name="Slide Number Placeholder 3"/>
          <p:cNvSpPr>
            <a:spLocks noGrp="1"/>
          </p:cNvSpPr>
          <p:nvPr>
            <p:ph type="sldNum" sz="quarter" idx="5"/>
          </p:nvPr>
        </p:nvSpPr>
        <p:spPr/>
        <p:txBody>
          <a:bodyPr/>
          <a:lstStyle/>
          <a:p>
            <a:fld id="{0FA179FD-0639-3743-9B5C-9903E69FAF2D}" type="slidenum">
              <a:rPr lang="en-US" smtClean="0"/>
              <a:t>2</a:t>
            </a:fld>
            <a:endParaRPr lang="en-US"/>
          </a:p>
        </p:txBody>
      </p:sp>
    </p:spTree>
    <p:extLst>
      <p:ext uri="{BB962C8B-B14F-4D97-AF65-F5344CB8AC3E}">
        <p14:creationId xmlns:p14="http://schemas.microsoft.com/office/powerpoint/2010/main" val="93967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K-5</a:t>
            </a:r>
          </a:p>
          <a:p>
            <a:pPr defTabSz="914400">
              <a:defRPr/>
            </a:pPr>
            <a:r>
              <a:rPr lang="en-US"/>
              <a:t>We have </a:t>
            </a:r>
            <a:r>
              <a:rPr lang="en-US" sz="2400" b="0" i="0" u="none" strike="noStrike">
                <a:solidFill>
                  <a:srgbClr val="000000"/>
                </a:solidFill>
                <a:effectLst/>
                <a:latin typeface="Calibri"/>
                <a:cs typeface="Calibri"/>
              </a:rPr>
              <a:t>a comprehensive, knowledge-building curriculum. Eureka Math² engages students in mathematics with print materials, digital interactives and lessons, and manipulatives for hands on learning. </a:t>
            </a:r>
            <a:endParaRPr lang="en-US">
              <a:solidFill>
                <a:srgbClr val="000000"/>
              </a:solidFill>
              <a:latin typeface="Calibri"/>
              <a:cs typeface="Calibri"/>
            </a:endParaRPr>
          </a:p>
          <a:p>
            <a:pPr defTabSz="914400">
              <a:defRPr/>
            </a:pPr>
            <a:endParaRPr lang="en-US">
              <a:solidFill>
                <a:srgbClr val="000000"/>
              </a:solidFill>
              <a:latin typeface="Calibri"/>
              <a:cs typeface="Calibri"/>
            </a:endParaRPr>
          </a:p>
          <a:p>
            <a:pPr defTabSz="914400">
              <a:defRPr/>
            </a:pPr>
            <a:r>
              <a:rPr lang="en-US" sz="2400" b="0" i="0" u="none" strike="noStrike">
                <a:solidFill>
                  <a:srgbClr val="000000"/>
                </a:solidFill>
                <a:effectLst/>
                <a:latin typeface="Calibri"/>
                <a:cs typeface="Calibri"/>
              </a:rPr>
              <a:t>The</a:t>
            </a:r>
            <a:r>
              <a:rPr lang="en-US">
                <a:solidFill>
                  <a:srgbClr val="000000"/>
                </a:solidFill>
                <a:latin typeface="Calibri"/>
                <a:cs typeface="Calibri"/>
              </a:rPr>
              <a:t> </a:t>
            </a:r>
            <a:r>
              <a:rPr lang="en-US" i="1">
                <a:solidFill>
                  <a:srgbClr val="000000"/>
                </a:solidFill>
                <a:latin typeface="Calibri"/>
                <a:cs typeface="Calibri"/>
              </a:rPr>
              <a:t>Learn</a:t>
            </a:r>
            <a:r>
              <a:rPr lang="en-US">
                <a:solidFill>
                  <a:srgbClr val="000000"/>
                </a:solidFill>
                <a:latin typeface="Calibri"/>
                <a:cs typeface="Calibri"/>
              </a:rPr>
              <a:t> book has all the print resources a student needs to be successful when learning grade-level concepts in class. And </a:t>
            </a:r>
            <a:r>
              <a:rPr lang="en-US" i="1">
                <a:solidFill>
                  <a:srgbClr val="000000"/>
                </a:solidFill>
                <a:latin typeface="Calibri"/>
                <a:cs typeface="Calibri"/>
              </a:rPr>
              <a:t>Apply </a:t>
            </a:r>
            <a:r>
              <a:rPr lang="en-US">
                <a:solidFill>
                  <a:srgbClr val="000000"/>
                </a:solidFill>
                <a:latin typeface="Calibri"/>
                <a:cs typeface="Calibri"/>
              </a:rPr>
              <a:t>is designed for use at home. </a:t>
            </a:r>
          </a:p>
          <a:p>
            <a:pPr defTabSz="914400">
              <a:defRPr/>
            </a:pPr>
            <a:endParaRPr lang="en-US">
              <a:solidFill>
                <a:srgbClr val="000000"/>
              </a:solidFill>
              <a:latin typeface="Calibri"/>
              <a:cs typeface="Calibri"/>
            </a:endParaRPr>
          </a:p>
          <a:p>
            <a:pPr defTabSz="914400">
              <a:defRPr/>
            </a:pPr>
            <a:r>
              <a:rPr lang="en-US">
                <a:solidFill>
                  <a:srgbClr val="000000"/>
                </a:solidFill>
                <a:latin typeface="Calibri"/>
                <a:cs typeface="Calibri"/>
              </a:rPr>
              <a:t>And our Great Minds digital platform includes context videos, dynamic teacher led interactives, and student facing assignments and assessments. </a:t>
            </a:r>
            <a:endParaRPr lang="en-US">
              <a:cs typeface="Calibri"/>
            </a:endParaRPr>
          </a:p>
          <a:p>
            <a:pPr defTabSz="914400">
              <a:defRPr/>
            </a:pPr>
            <a:endParaRPr lang="en-US" sz="2400" b="0" i="0" u="none" strike="noStrike">
              <a:solidFill>
                <a:srgbClr val="000000"/>
              </a:solidFill>
              <a:effectLst/>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1DF61F7B-AA7E-2840-A28F-1C07FB515C83}" type="slidenum">
              <a:rPr lang="en-US" smtClean="0"/>
              <a:t>3</a:t>
            </a:fld>
            <a:endParaRPr lang="en-US"/>
          </a:p>
        </p:txBody>
      </p:sp>
    </p:spTree>
    <p:extLst>
      <p:ext uri="{BB962C8B-B14F-4D97-AF65-F5344CB8AC3E}">
        <p14:creationId xmlns:p14="http://schemas.microsoft.com/office/powerpoint/2010/main" val="186774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K-9</a:t>
            </a:r>
            <a:r>
              <a:rPr lang="en-US"/>
              <a:t> </a:t>
            </a:r>
            <a:r>
              <a:rPr lang="en-US" b="1"/>
              <a:t>CHOICE SLIDE</a:t>
            </a:r>
          </a:p>
          <a:p>
            <a:endParaRPr lang="en-US"/>
          </a:p>
          <a:p>
            <a:r>
              <a:rPr lang="en-US" sz="1800">
                <a:solidFill>
                  <a:srgbClr val="000000"/>
                </a:solidFill>
                <a:effectLst/>
                <a:latin typeface="Calibri"/>
                <a:ea typeface="Calibri" panose="020F0502020204030204" pitchFamily="34" charset="0"/>
                <a:cs typeface="Calibri"/>
              </a:rPr>
              <a:t>Somethin</a:t>
            </a:r>
            <a:r>
              <a:rPr lang="en-US">
                <a:effectLst/>
              </a:rPr>
              <a:t>g important for you to know about Eureka Math</a:t>
            </a:r>
            <a:r>
              <a:rPr lang="en-US" baseline="30000">
                <a:effectLst/>
              </a:rPr>
              <a:t>2</a:t>
            </a:r>
            <a:r>
              <a:rPr lang="en-US">
                <a:effectLst/>
              </a:rPr>
              <a:t> is that it’s designed as a coherent story that makes sense. The teacher writers and mathematicians thought strategically about how the mathematics would unfold from PreK all the way to Grade 12.</a:t>
            </a:r>
            <a:endParaRPr lang="en-US">
              <a:effectLst/>
              <a:cs typeface="Calibri"/>
            </a:endParaRPr>
          </a:p>
          <a:p>
            <a:endParaRPr lang="en-US">
              <a:effectLst/>
            </a:endParaRPr>
          </a:p>
          <a:p>
            <a:r>
              <a:rPr lang="en-US">
                <a:effectLst/>
              </a:rPr>
              <a:t>The </a:t>
            </a:r>
            <a:r>
              <a:rPr lang="en-US" sz="1800">
                <a:effectLst/>
                <a:latin typeface="Calibri"/>
                <a:ea typeface="Calibri" panose="020F0502020204030204" pitchFamily="34" charset="0"/>
                <a:cs typeface="Calibri"/>
              </a:rPr>
              <a:t>concepts, language, and models might develop over time, so through the curriculum, students would experience mathematics as a discipline of logically connected ideas. This helps students draw on what they know and apply it to new learning.</a:t>
            </a:r>
            <a:r>
              <a:rPr lang="en-US" sz="1800">
                <a:latin typeface="Calibri"/>
                <a:ea typeface="Calibri" panose="020F0502020204030204" pitchFamily="34" charset="0"/>
                <a:cs typeface="Calibri"/>
              </a:rPr>
              <a:t> </a:t>
            </a:r>
            <a:endParaRPr lang="en-US" sz="1800">
              <a:effectLst/>
              <a:latin typeface="Calibri" panose="020F0502020204030204" pitchFamily="34" charset="0"/>
              <a:ea typeface="Calibri" panose="020F0502020204030204" pitchFamily="34" charset="0"/>
              <a:cs typeface="Calibri"/>
            </a:endParaRPr>
          </a:p>
          <a:p>
            <a:endParaRPr lang="en-US" i="1"/>
          </a:p>
        </p:txBody>
      </p:sp>
      <p:sp>
        <p:nvSpPr>
          <p:cNvPr id="4" name="Slide Number Placeholder 3"/>
          <p:cNvSpPr>
            <a:spLocks noGrp="1"/>
          </p:cNvSpPr>
          <p:nvPr>
            <p:ph type="sldNum" sz="quarter" idx="5"/>
          </p:nvPr>
        </p:nvSpPr>
        <p:spPr/>
        <p:txBody>
          <a:bodyPr/>
          <a:lstStyle/>
          <a:p>
            <a:fld id="{0FA179FD-0639-3743-9B5C-9903E69FAF2D}" type="slidenum">
              <a:rPr lang="en-US" smtClean="0"/>
              <a:t>4</a:t>
            </a:fld>
            <a:endParaRPr lang="en-US"/>
          </a:p>
        </p:txBody>
      </p:sp>
    </p:spTree>
    <p:extLst>
      <p:ext uri="{BB962C8B-B14F-4D97-AF65-F5344CB8AC3E}">
        <p14:creationId xmlns:p14="http://schemas.microsoft.com/office/powerpoint/2010/main" val="329240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a:defRPr/>
            </a:pPr>
            <a:r>
              <a:rPr lang="en-US" sz="1800" b="1"/>
              <a:t>K-9 </a:t>
            </a:r>
          </a:p>
          <a:p>
            <a:pPr>
              <a:defRPr/>
            </a:pPr>
            <a:endParaRPr lang="en-US" sz="1800"/>
          </a:p>
          <a:p>
            <a:r>
              <a:rPr lang="en-US" sz="1800" kern="1200">
                <a:solidFill>
                  <a:schemeClr val="tx1"/>
                </a:solidFill>
                <a:effectLst/>
                <a:latin typeface="+mn-lt"/>
                <a:ea typeface="+mn-ea"/>
                <a:cs typeface="+mn-cs"/>
              </a:rPr>
              <a:t>The intentional coherence in the curriculum takes on many forms, but it is perhaps best exemplified by the consistent set of powerful visual models used year after year. Our coherence of high leverage models across grade levels means that as we introduce new topics, students are grounded and secure, seeing each new topic as an extension of something they already knew, made visible by the models.</a:t>
            </a:r>
            <a:r>
              <a:rPr lang="en-US" sz="1800"/>
              <a:t>  </a:t>
            </a:r>
            <a:endParaRPr lang="en-US" sz="1800" kern="1200">
              <a:solidFill>
                <a:schemeClr val="tx1"/>
              </a:solidFill>
              <a:effectLst/>
              <a:latin typeface="+mn-lt"/>
              <a:cs typeface="Calibri"/>
            </a:endParaRPr>
          </a:p>
          <a:p>
            <a:pPr>
              <a:defRPr/>
            </a:pPr>
            <a:endParaRPr lang="en-US" sz="1800"/>
          </a:p>
          <a:p>
            <a:pPr>
              <a:defRPr/>
            </a:pPr>
            <a:endParaRPr lang="en-US" sz="1800"/>
          </a:p>
          <a:p>
            <a:pPr marL="228600">
              <a:lnSpc>
                <a:spcPts val="1130"/>
              </a:lnSpc>
              <a:tabLst>
                <a:tab pos="681355" algn="l"/>
              </a:tabLst>
            </a:pPr>
            <a:r>
              <a:rPr lang="en-US" sz="1800">
                <a:effectLst/>
                <a:latin typeface="+mn-lt"/>
                <a:ea typeface="Georgia" panose="02040502050405020303" pitchFamily="18" charset="0"/>
                <a:cs typeface="Calibri"/>
              </a:rPr>
              <a:t>Consider how the number bond model is an example of a high-leverage model that is used coherently throughout the curriculum to help students understand critical part-whole relationships.</a:t>
            </a:r>
            <a:r>
              <a:rPr lang="en-US" sz="1800">
                <a:ea typeface="Georgia" panose="02040502050405020303" pitchFamily="18" charset="0"/>
                <a:cs typeface="Calibri"/>
              </a:rPr>
              <a:t> </a:t>
            </a:r>
            <a:endParaRPr lang="en-US" sz="1800">
              <a:effectLst/>
              <a:latin typeface="Georgia"/>
              <a:ea typeface="Georgia" panose="02040502050405020303" pitchFamily="18" charset="0"/>
              <a:cs typeface="Georgia" panose="02040502050405020303" pitchFamily="18" charset="0"/>
            </a:endParaRPr>
          </a:p>
          <a:p>
            <a:pPr marL="228600" marR="0">
              <a:lnSpc>
                <a:spcPts val="1130"/>
              </a:lnSpc>
              <a:spcBef>
                <a:spcPts val="0"/>
              </a:spcBef>
              <a:spcAft>
                <a:spcPts val="0"/>
              </a:spcAft>
              <a:tabLst>
                <a:tab pos="681355" algn="l"/>
              </a:tabLst>
            </a:pPr>
            <a:r>
              <a:rPr lang="en-US" sz="1800">
                <a:effectLst/>
                <a:latin typeface="Georgia"/>
                <a:ea typeface="Georgia" panose="02040502050405020303" pitchFamily="18" charset="0"/>
                <a:cs typeface="Georgia" panose="02040502050405020303" pitchFamily="18" charset="0"/>
              </a:rPr>
              <a:t> </a:t>
            </a:r>
          </a:p>
          <a:p>
            <a:pPr marL="228600">
              <a:lnSpc>
                <a:spcPts val="1130"/>
              </a:lnSpc>
              <a:tabLst>
                <a:tab pos="681355" algn="l"/>
              </a:tabLst>
            </a:pPr>
            <a:r>
              <a:rPr lang="en-US" sz="1800" u="sng">
                <a:solidFill>
                  <a:srgbClr val="0000FF"/>
                </a:solidFill>
                <a:effectLst/>
                <a:latin typeface="Calibri"/>
                <a:ea typeface="Georgia" panose="02040502050405020303" pitchFamily="18" charset="0"/>
                <a:cs typeface="Calibri"/>
                <a:hlinkClick r:id="rId3"/>
              </a:rPr>
              <a:t>In Kindergarten</a:t>
            </a:r>
            <a:r>
              <a:rPr lang="en-US" sz="1800">
                <a:effectLst/>
                <a:latin typeface="Calibri"/>
                <a:ea typeface="Georgia" panose="02040502050405020303" pitchFamily="18" charset="0"/>
                <a:cs typeface="Calibri"/>
              </a:rPr>
              <a:t>, students use the number bond to understand part-part-total relationships and represent math stories. 2 and 3 make 5, 3 and 2 make 5.</a:t>
            </a:r>
            <a:r>
              <a:rPr lang="en-US" sz="1800">
                <a:latin typeface="Calibri"/>
                <a:ea typeface="Georgia" panose="02040502050405020303" pitchFamily="18" charset="0"/>
                <a:cs typeface="Calibri"/>
              </a:rPr>
              <a:t> </a:t>
            </a:r>
            <a:endParaRPr lang="en-US" sz="1800">
              <a:effectLst/>
              <a:latin typeface="Georgia" panose="02040502050405020303" pitchFamily="18" charset="0"/>
              <a:ea typeface="Georgia" panose="02040502050405020303" pitchFamily="18" charset="0"/>
              <a:cs typeface="Georgia" panose="02040502050405020303" pitchFamily="18" charset="0"/>
            </a:endParaRPr>
          </a:p>
          <a:p>
            <a:pPr marL="228600" marR="0">
              <a:lnSpc>
                <a:spcPts val="1130"/>
              </a:lnSpc>
              <a:spcBef>
                <a:spcPts val="0"/>
              </a:spcBef>
              <a:spcAft>
                <a:spcPts val="0"/>
              </a:spcAft>
              <a:tabLst>
                <a:tab pos="681355" algn="l"/>
              </a:tabLst>
            </a:pPr>
            <a:endParaRPr lang="en-US" sz="1800">
              <a:effectLst/>
              <a:latin typeface="Calibri" panose="020F0502020204030204" pitchFamily="34" charset="0"/>
              <a:ea typeface="Georgia" panose="02040502050405020303" pitchFamily="18" charset="0"/>
              <a:cs typeface="Georgia" panose="02040502050405020303" pitchFamily="18" charset="0"/>
            </a:endParaRPr>
          </a:p>
          <a:p>
            <a:pPr marL="228600">
              <a:lnSpc>
                <a:spcPts val="1130"/>
              </a:lnSpc>
              <a:tabLst>
                <a:tab pos="681355" algn="l"/>
              </a:tabLst>
            </a:pPr>
            <a:r>
              <a:rPr lang="en-US" sz="1800">
                <a:effectLst/>
                <a:latin typeface="Calibri"/>
                <a:ea typeface="Georgia" panose="02040502050405020303" pitchFamily="18" charset="0"/>
                <a:cs typeface="Calibri"/>
              </a:rPr>
              <a:t>(CLICK) Then they consider the part-whole-relationships represented by number bonds to find an unknown in a word problem or equation. For example to solve 5- 3, they may think, “ I know 2 and 3 make 5, so the missing part is 2.”</a:t>
            </a:r>
            <a:r>
              <a:rPr lang="en-US" sz="1800">
                <a:latin typeface="Calibri"/>
                <a:ea typeface="Georgia" panose="02040502050405020303" pitchFamily="18" charset="0"/>
                <a:cs typeface="Calibri"/>
              </a:rPr>
              <a:t> </a:t>
            </a:r>
            <a:endParaRPr lang="en-US" sz="1800">
              <a:effectLst/>
              <a:latin typeface="Georgia" panose="02040502050405020303" pitchFamily="18" charset="0"/>
              <a:ea typeface="Georgia" panose="02040502050405020303" pitchFamily="18" charset="0"/>
              <a:cs typeface="Georgia" panose="02040502050405020303" pitchFamily="18" charset="0"/>
            </a:endParaRPr>
          </a:p>
          <a:p>
            <a:pPr marL="228600" marR="0">
              <a:lnSpc>
                <a:spcPts val="1130"/>
              </a:lnSpc>
              <a:spcBef>
                <a:spcPts val="0"/>
              </a:spcBef>
              <a:spcAft>
                <a:spcPts val="0"/>
              </a:spcAft>
              <a:tabLst>
                <a:tab pos="681355" algn="l"/>
              </a:tabLst>
            </a:pPr>
            <a:r>
              <a:rPr lang="en-US" sz="1800">
                <a:effectLst/>
                <a:latin typeface="Calibri"/>
                <a:ea typeface="Georgia" panose="02040502050405020303" pitchFamily="18" charset="0"/>
                <a:cs typeface="Calibri"/>
              </a:rPr>
              <a:t> </a:t>
            </a:r>
          </a:p>
          <a:p>
            <a:pPr marL="228600">
              <a:lnSpc>
                <a:spcPts val="1130"/>
              </a:lnSpc>
              <a:tabLst>
                <a:tab pos="681355" algn="l"/>
              </a:tabLst>
            </a:pPr>
            <a:r>
              <a:rPr lang="en-US" sz="1800">
                <a:effectLst/>
                <a:latin typeface="Calibri"/>
                <a:ea typeface="Georgia" panose="02040502050405020303" pitchFamily="18" charset="0"/>
                <a:cs typeface="Calibri"/>
              </a:rPr>
              <a:t>(CLICK) Students may use a number bond to represent equal groups that make a total or to highlight the distributive property as shown here. You can see that 5 x 7 can be decomposed into 2 x 7 and 3 x 7.</a:t>
            </a:r>
            <a:r>
              <a:rPr lang="en-US" sz="1800">
                <a:latin typeface="Calibri"/>
                <a:ea typeface="Georgia" panose="02040502050405020303" pitchFamily="18" charset="0"/>
                <a:cs typeface="Calibri"/>
              </a:rPr>
              <a:t> </a:t>
            </a:r>
            <a:endParaRPr lang="en-US" sz="1800">
              <a:effectLst/>
              <a:latin typeface="Calibri" panose="020F0502020204030204" pitchFamily="34" charset="0"/>
              <a:ea typeface="Georgia" panose="02040502050405020303" pitchFamily="18" charset="0"/>
              <a:cs typeface="Calibri"/>
            </a:endParaRPr>
          </a:p>
          <a:p>
            <a:pPr marL="228600" marR="0">
              <a:lnSpc>
                <a:spcPts val="1130"/>
              </a:lnSpc>
              <a:spcBef>
                <a:spcPts val="0"/>
              </a:spcBef>
              <a:spcAft>
                <a:spcPts val="0"/>
              </a:spcAft>
              <a:tabLst>
                <a:tab pos="681355" algn="l"/>
              </a:tabLst>
            </a:pPr>
            <a:endParaRPr lang="en-US" sz="1800">
              <a:effectLst/>
              <a:latin typeface="Georgia" panose="02040502050405020303" pitchFamily="18" charset="0"/>
              <a:ea typeface="Georgia" panose="02040502050405020303" pitchFamily="18" charset="0"/>
              <a:cs typeface="Georgia" panose="02040502050405020303" pitchFamily="18" charset="0"/>
            </a:endParaRPr>
          </a:p>
          <a:p>
            <a:pPr marL="228600">
              <a:lnSpc>
                <a:spcPts val="1130"/>
              </a:lnSpc>
              <a:tabLst>
                <a:tab pos="681355" algn="l"/>
              </a:tabLst>
            </a:pPr>
            <a:r>
              <a:rPr lang="en-US" sz="1800">
                <a:effectLst/>
                <a:latin typeface="Calibri"/>
                <a:ea typeface="Georgia" panose="02040502050405020303" pitchFamily="18" charset="0"/>
                <a:cs typeface="Calibri"/>
              </a:rPr>
              <a:t>(CLICK) Numbers bonds are also helpful to compose and decompose fractions and (CLICK) decimals, (CLICK) integers, and even variables.</a:t>
            </a:r>
            <a:r>
              <a:rPr lang="en-US" sz="1800">
                <a:latin typeface="Calibri"/>
                <a:ea typeface="Georgia" panose="02040502050405020303" pitchFamily="18" charset="0"/>
                <a:cs typeface="Calibri"/>
              </a:rPr>
              <a:t> </a:t>
            </a:r>
            <a:endParaRPr lang="en-US" sz="1800">
              <a:effectLst/>
              <a:latin typeface="Georgia" panose="02040502050405020303" pitchFamily="18" charset="0"/>
              <a:ea typeface="Georgia" panose="02040502050405020303" pitchFamily="18" charset="0"/>
              <a:cs typeface="Georgia" panose="02040502050405020303" pitchFamily="18" charset="0"/>
            </a:endParaRPr>
          </a:p>
          <a:p>
            <a:pPr marL="228600" marR="0">
              <a:lnSpc>
                <a:spcPts val="1130"/>
              </a:lnSpc>
              <a:spcBef>
                <a:spcPts val="0"/>
              </a:spcBef>
              <a:spcAft>
                <a:spcPts val="0"/>
              </a:spcAft>
              <a:tabLst>
                <a:tab pos="681355" algn="l"/>
              </a:tabLst>
            </a:pPr>
            <a:r>
              <a:rPr lang="en-US" sz="1800">
                <a:effectLst/>
                <a:latin typeface="Calibri"/>
                <a:ea typeface="Georgia" panose="02040502050405020303" pitchFamily="18" charset="0"/>
                <a:cs typeface="Calibri"/>
              </a:rPr>
              <a:t> </a:t>
            </a:r>
          </a:p>
        </p:txBody>
      </p:sp>
    </p:spTree>
    <p:extLst>
      <p:ext uri="{BB962C8B-B14F-4D97-AF65-F5344CB8AC3E}">
        <p14:creationId xmlns:p14="http://schemas.microsoft.com/office/powerpoint/2010/main" val="299463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a:defRPr/>
            </a:pPr>
            <a:r>
              <a:rPr lang="en-US" sz="1800"/>
              <a:t>Consistent use of high leverage models such as number bonds, area models, tape diagrams and number lines </a:t>
            </a:r>
            <a:r>
              <a:rPr lang="en-US" sz="1800" baseline="0"/>
              <a:t>move with students within and across grade levels. These models supports students to deeply understand the WHY behind the math</a:t>
            </a:r>
            <a:r>
              <a:rPr lang="en-US" sz="1800"/>
              <a:t> </a:t>
            </a:r>
            <a:r>
              <a:rPr lang="en-US" sz="1800" baseline="0"/>
              <a:t> even as the units and calculations become more complex.</a:t>
            </a:r>
            <a:r>
              <a:rPr lang="en-US" sz="1800"/>
              <a:t> </a:t>
            </a:r>
            <a:endParaRPr lang="en-US" sz="1800" b="1">
              <a:cs typeface="Calibri"/>
            </a:endParaRPr>
          </a:p>
        </p:txBody>
      </p:sp>
    </p:spTree>
    <p:extLst>
      <p:ext uri="{BB962C8B-B14F-4D97-AF65-F5344CB8AC3E}">
        <p14:creationId xmlns:p14="http://schemas.microsoft.com/office/powerpoint/2010/main" val="1418128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kern="1200">
                <a:solidFill>
                  <a:schemeClr val="tx1"/>
                </a:solidFill>
                <a:effectLst/>
                <a:latin typeface="+mn-lt"/>
                <a:ea typeface="+mn-ea"/>
                <a:cs typeface="+mn-cs"/>
              </a:rPr>
              <a:t>We honor </a:t>
            </a:r>
            <a:r>
              <a:rPr lang="en-US"/>
              <a:t>you as you</a:t>
            </a:r>
            <a:r>
              <a:rPr lang="en-US" sz="2400" kern="1200">
                <a:solidFill>
                  <a:schemeClr val="tx1"/>
                </a:solidFill>
                <a:effectLst/>
                <a:latin typeface="+mn-lt"/>
                <a:ea typeface="+mn-ea"/>
                <a:cs typeface="+mn-cs"/>
              </a:rPr>
              <a:t> are your child's first teacher</a:t>
            </a:r>
            <a:r>
              <a:rPr lang="en-US"/>
              <a:t>.</a:t>
            </a:r>
            <a:endParaRPr lang="en-US" sz="2400" kern="1200">
              <a:solidFill>
                <a:schemeClr val="tx1"/>
              </a:solidFill>
              <a:effectLst/>
              <a:latin typeface="+mn-lt"/>
              <a:ea typeface="+mn-ea"/>
              <a:cs typeface="+mn-cs"/>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2400" kern="1200">
              <a:solidFill>
                <a:schemeClr val="tx1"/>
              </a:solidFill>
              <a:effectLst/>
              <a:latin typeface="+mn-lt"/>
              <a:ea typeface="+mn-ea"/>
              <a:cs typeface="+mn-cs"/>
            </a:endParaRPr>
          </a:p>
          <a:p>
            <a:pPr>
              <a:defRPr/>
            </a:pPr>
            <a:r>
              <a:rPr lang="en-US" sz="2400" kern="1200">
                <a:solidFill>
                  <a:schemeClr val="tx1"/>
                </a:solidFill>
                <a:effectLst/>
                <a:latin typeface="+mn-lt"/>
                <a:ea typeface="+mn-ea"/>
                <a:cs typeface="+mn-cs"/>
              </a:rPr>
              <a:t>Is it ok if </a:t>
            </a:r>
            <a:r>
              <a:rPr lang="en-US"/>
              <a:t>you have questions,</a:t>
            </a:r>
            <a:r>
              <a:rPr lang="en-US" sz="2400" kern="1200">
                <a:solidFill>
                  <a:schemeClr val="tx1"/>
                </a:solidFill>
                <a:effectLst/>
                <a:latin typeface="+mn-lt"/>
                <a:ea typeface="+mn-ea"/>
                <a:cs typeface="+mn-cs"/>
              </a:rPr>
              <a:t> </a:t>
            </a:r>
            <a:r>
              <a:rPr lang="en-US"/>
              <a:t>reach out for support. Any time</a:t>
            </a:r>
            <a:r>
              <a:rPr lang="en-US" sz="2400" kern="1200">
                <a:solidFill>
                  <a:schemeClr val="tx1"/>
                </a:solidFill>
                <a:effectLst/>
                <a:latin typeface="+mn-lt"/>
                <a:ea typeface="+mn-ea"/>
                <a:cs typeface="+mn-cs"/>
              </a:rPr>
              <a:t> you spend time with your child </a:t>
            </a:r>
            <a:r>
              <a:rPr lang="en-US"/>
              <a:t>on mathematics is</a:t>
            </a:r>
            <a:r>
              <a:rPr lang="en-US" sz="2400" kern="1200">
                <a:solidFill>
                  <a:schemeClr val="tx1"/>
                </a:solidFill>
                <a:effectLst/>
                <a:latin typeface="+mn-lt"/>
                <a:ea typeface="+mn-ea"/>
                <a:cs typeface="+mn-cs"/>
              </a:rPr>
              <a:t> helpful and valuable</a:t>
            </a:r>
            <a:r>
              <a:rPr lang="en-US"/>
              <a:t>.</a:t>
            </a:r>
            <a:endParaRPr lang="en-US" sz="2400" kern="1200">
              <a:solidFill>
                <a:schemeClr val="tx1"/>
              </a:solidFill>
              <a:effectLst/>
              <a:latin typeface="+mn-lt"/>
              <a:cs typeface="Calibri"/>
            </a:endParaRPr>
          </a:p>
          <a:p>
            <a:endParaRPr lang="en-US">
              <a:cs typeface="Calibri"/>
            </a:endParaRPr>
          </a:p>
          <a:p>
            <a:r>
              <a:rPr lang="en-US">
                <a:cs typeface="Calibri"/>
              </a:rPr>
              <a:t>Together we can help your students achieve greatness. </a:t>
            </a:r>
          </a:p>
          <a:p>
            <a:pPr marL="0" marR="0">
              <a:spcBef>
                <a:spcPts val="0"/>
              </a:spcBef>
              <a:spcAft>
                <a:spcPts val="800"/>
              </a:spcAft>
            </a:pPr>
            <a:endParaRPr lang="en-US">
              <a:effectLst/>
              <a:latin typeface="Calibri" panose="020F0502020204030204" pitchFamily="34" charset="0"/>
              <a:cs typeface="Calibri"/>
            </a:endParaRPr>
          </a:p>
          <a:p>
            <a:pPr>
              <a:spcAft>
                <a:spcPts val="800"/>
              </a:spcAft>
            </a:pPr>
            <a:endParaRPr lang="en-US">
              <a:latin typeface="Calibri" panose="020F0502020204030204" pitchFamily="34" charset="0"/>
              <a:cs typeface="Calibri"/>
            </a:endParaRPr>
          </a:p>
          <a:p>
            <a:pPr>
              <a:spcAft>
                <a:spcPts val="800"/>
              </a:spcAft>
            </a:pPr>
            <a:endParaRPr lang="en-US" sz="180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F61F7B-AA7E-2840-A28F-1C07FB515C83}" type="slidenum">
              <a:rPr lang="en-US" smtClean="0"/>
              <a:t>7</a:t>
            </a:fld>
            <a:endParaRPr lang="en-US"/>
          </a:p>
        </p:txBody>
      </p:sp>
    </p:spTree>
    <p:extLst>
      <p:ext uri="{BB962C8B-B14F-4D97-AF65-F5344CB8AC3E}">
        <p14:creationId xmlns:p14="http://schemas.microsoft.com/office/powerpoint/2010/main" val="269876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defRPr/>
            </a:pPr>
            <a:r>
              <a:rPr lang="en-US"/>
              <a:t>Note </a:t>
            </a:r>
            <a:r>
              <a:rPr lang="en-US" sz="2400" kern="1200">
                <a:solidFill>
                  <a:schemeClr val="tx1"/>
                </a:solidFill>
                <a:effectLst/>
                <a:latin typeface="+mn-lt"/>
                <a:ea typeface="+mn-ea"/>
                <a:cs typeface="+mn-cs"/>
              </a:rPr>
              <a:t>to </a:t>
            </a:r>
            <a:r>
              <a:rPr lang="en-US"/>
              <a:t>presenting teacher: Summarize growth mindset as seen within the curriculum and in your classroom. Use the bullets as a guide.</a:t>
            </a:r>
            <a:endParaRPr lang="en-US" sz="2400" kern="1200">
              <a:solidFill>
                <a:schemeClr val="tx1"/>
              </a:solidFill>
              <a:effectLst/>
              <a:latin typeface="+mn-lt"/>
              <a:ea typeface="+mn-ea"/>
              <a:cs typeface="+mn-cs"/>
            </a:endParaRPr>
          </a:p>
          <a:p>
            <a:pPr marL="0" marR="0">
              <a:spcBef>
                <a:spcPts val="0"/>
              </a:spcBef>
              <a:spcAft>
                <a:spcPts val="800"/>
              </a:spcAft>
            </a:pPr>
            <a:endParaRPr lang="en-US">
              <a:effectLst/>
              <a:latin typeface="Calibri" panose="020F0502020204030204" pitchFamily="34" charset="0"/>
              <a:cs typeface="Calibri"/>
            </a:endParaRPr>
          </a:p>
          <a:p>
            <a:pPr>
              <a:spcAft>
                <a:spcPts val="800"/>
              </a:spcAft>
            </a:pPr>
            <a:endParaRPr lang="en-US">
              <a:latin typeface="Calibri" panose="020F0502020204030204" pitchFamily="34" charset="0"/>
              <a:cs typeface="Calibri"/>
            </a:endParaRPr>
          </a:p>
          <a:p>
            <a:pPr>
              <a:spcAft>
                <a:spcPts val="800"/>
              </a:spcAft>
            </a:pPr>
            <a:endParaRPr lang="en-US" sz="180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F61F7B-AA7E-2840-A28F-1C07FB515C83}" type="slidenum">
              <a:rPr lang="en-US" smtClean="0"/>
              <a:t>8</a:t>
            </a:fld>
            <a:endParaRPr lang="en-US"/>
          </a:p>
        </p:txBody>
      </p:sp>
    </p:spTree>
    <p:extLst>
      <p:ext uri="{BB962C8B-B14F-4D97-AF65-F5344CB8AC3E}">
        <p14:creationId xmlns:p14="http://schemas.microsoft.com/office/powerpoint/2010/main" val="3882897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may </a:t>
            </a:r>
            <a:r>
              <a:rPr lang="en-US" sz="1200">
                <a:solidFill>
                  <a:srgbClr val="000000"/>
                </a:solidFill>
                <a:latin typeface="Calibri"/>
                <a:cs typeface="Calibri"/>
              </a:rPr>
              <a:t>develop</a:t>
            </a:r>
            <a:r>
              <a:rPr lang="en-US" sz="1200" b="0" i="0">
                <a:solidFill>
                  <a:srgbClr val="000000"/>
                </a:solidFill>
                <a:effectLst/>
                <a:latin typeface="Calibri"/>
                <a:cs typeface="Calibri"/>
              </a:rPr>
              <a:t> and practice concepts</a:t>
            </a:r>
            <a:r>
              <a:rPr lang="en-US" sz="1200">
                <a:solidFill>
                  <a:srgbClr val="000000"/>
                </a:solidFill>
                <a:latin typeface="Calibri"/>
                <a:cs typeface="Calibri"/>
              </a:rPr>
              <a:t> at home using</a:t>
            </a:r>
            <a:r>
              <a:rPr lang="en-US" sz="1200" b="0" i="0">
                <a:solidFill>
                  <a:srgbClr val="000000"/>
                </a:solidFill>
                <a:effectLst/>
                <a:latin typeface="Calibri"/>
                <a:cs typeface="Calibri"/>
              </a:rPr>
              <a:t> </a:t>
            </a:r>
            <a:r>
              <a:rPr lang="en-US" sz="1200">
                <a:solidFill>
                  <a:srgbClr val="000000"/>
                </a:solidFill>
                <a:latin typeface="Calibri"/>
                <a:cs typeface="Calibri"/>
              </a:rPr>
              <a:t>the</a:t>
            </a:r>
            <a:r>
              <a:rPr lang="en-US" sz="1200" b="0" i="0">
                <a:solidFill>
                  <a:srgbClr val="000000"/>
                </a:solidFill>
                <a:effectLst/>
                <a:latin typeface="Calibri"/>
                <a:cs typeface="Calibri"/>
              </a:rPr>
              <a:t> practice and remember problems in </a:t>
            </a:r>
            <a:r>
              <a:rPr lang="en-US" sz="1200">
                <a:solidFill>
                  <a:srgbClr val="000000"/>
                </a:solidFill>
                <a:latin typeface="Calibri"/>
                <a:cs typeface="Calibri"/>
              </a:rPr>
              <a:t>their</a:t>
            </a:r>
            <a:r>
              <a:rPr lang="en-US" sz="1200" b="0" i="0">
                <a:solidFill>
                  <a:srgbClr val="000000"/>
                </a:solidFill>
                <a:effectLst/>
                <a:latin typeface="Calibri"/>
                <a:cs typeface="Calibri"/>
              </a:rPr>
              <a:t> Apply book. The practice problems are </a:t>
            </a:r>
            <a:r>
              <a:rPr lang="en-US" sz="1200">
                <a:solidFill>
                  <a:srgbClr val="000000"/>
                </a:solidFill>
                <a:latin typeface="Calibri"/>
                <a:cs typeface="Calibri"/>
              </a:rPr>
              <a:t>similar</a:t>
            </a:r>
            <a:r>
              <a:rPr lang="en-US" sz="1200" b="0" i="0">
                <a:solidFill>
                  <a:srgbClr val="000000"/>
                </a:solidFill>
                <a:effectLst/>
                <a:latin typeface="Calibri"/>
                <a:cs typeface="Calibri"/>
              </a:rPr>
              <a:t> to the </a:t>
            </a:r>
            <a:r>
              <a:rPr lang="en-US" sz="1200">
                <a:solidFill>
                  <a:srgbClr val="000000"/>
                </a:solidFill>
                <a:latin typeface="Calibri"/>
                <a:cs typeface="Calibri"/>
              </a:rPr>
              <a:t>problems seen in that day's lesson. The</a:t>
            </a:r>
            <a:r>
              <a:rPr lang="en-US" sz="1200" b="0" i="0">
                <a:solidFill>
                  <a:srgbClr val="000000"/>
                </a:solidFill>
                <a:effectLst/>
                <a:latin typeface="Calibri"/>
                <a:cs typeface="Calibri"/>
              </a:rPr>
              <a:t> remember </a:t>
            </a:r>
            <a:r>
              <a:rPr lang="en-US" sz="1200">
                <a:solidFill>
                  <a:srgbClr val="000000"/>
                </a:solidFill>
                <a:latin typeface="Calibri"/>
                <a:cs typeface="Calibri"/>
              </a:rPr>
              <a:t>problems</a:t>
            </a:r>
            <a:r>
              <a:rPr lang="en-US" sz="1200" b="0" i="0">
                <a:solidFill>
                  <a:srgbClr val="000000"/>
                </a:solidFill>
                <a:effectLst/>
                <a:latin typeface="Calibri"/>
                <a:cs typeface="Calibri"/>
              </a:rPr>
              <a:t> </a:t>
            </a:r>
            <a:r>
              <a:rPr lang="en-US" sz="1200">
                <a:solidFill>
                  <a:srgbClr val="000000"/>
                </a:solidFill>
                <a:latin typeface="Calibri"/>
                <a:cs typeface="Calibri"/>
              </a:rPr>
              <a:t>were seen in previous lessons</a:t>
            </a:r>
            <a:r>
              <a:rPr lang="en-US" sz="1200" b="0" i="0">
                <a:solidFill>
                  <a:srgbClr val="000000"/>
                </a:solidFill>
                <a:effectLst/>
                <a:latin typeface="Calibri"/>
                <a:cs typeface="Calibri"/>
              </a:rPr>
              <a:t>.</a:t>
            </a:r>
            <a:endParaRPr lang="en-US" b="1">
              <a:solidFill>
                <a:srgbClr val="000000"/>
              </a:solidFill>
              <a:latin typeface="Calibri"/>
              <a:cs typeface="Calibri"/>
            </a:endParaRPr>
          </a:p>
          <a:p>
            <a:endParaRPr lang="en-US" sz="1200">
              <a:solidFill>
                <a:srgbClr val="000000"/>
              </a:solidFill>
              <a:latin typeface="Calibri"/>
              <a:cs typeface="Calibri"/>
            </a:endParaRPr>
          </a:p>
          <a:p>
            <a:r>
              <a:rPr lang="en-US" sz="1200">
                <a:solidFill>
                  <a:srgbClr val="000000"/>
                </a:solidFill>
                <a:latin typeface="Calibri"/>
                <a:cs typeface="Calibri"/>
              </a:rPr>
              <a:t>Practice partners will guide a student and care giver through possible solution pathways using similar problems.</a:t>
            </a:r>
            <a:endParaRPr lang="en-US" b="1" i="0">
              <a:solidFill>
                <a:srgbClr val="000000"/>
              </a:solidFill>
              <a:effectLst/>
              <a:latin typeface="Calibri"/>
              <a:cs typeface="Calibri"/>
            </a:endParaRPr>
          </a:p>
          <a:p>
            <a:endParaRPr lang="en-US" sz="1200" b="0" i="0">
              <a:solidFill>
                <a:srgbClr val="000000"/>
              </a:solidFill>
              <a:effectLst/>
              <a:latin typeface="Calibri"/>
              <a:cs typeface="Calibri"/>
            </a:endParaRPr>
          </a:p>
          <a:p>
            <a:endParaRPr lang="en-US" sz="1200" b="0" i="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0FA179FD-0639-3743-9B5C-9903E69FAF2D}" type="slidenum">
              <a:rPr lang="en-US" smtClean="0"/>
              <a:t>9</a:t>
            </a:fld>
            <a:endParaRPr lang="en-US"/>
          </a:p>
        </p:txBody>
      </p:sp>
    </p:spTree>
    <p:extLst>
      <p:ext uri="{BB962C8B-B14F-4D97-AF65-F5344CB8AC3E}">
        <p14:creationId xmlns:p14="http://schemas.microsoft.com/office/powerpoint/2010/main" val="1562396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213362F1-D4A3-094E-A5DA-FE341BF2B045}"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814228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362F1-D4A3-094E-A5DA-FE341BF2B045}"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2574231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362F1-D4A3-094E-A5DA-FE341BF2B045}"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2131479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Section Copy Only">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A98954A3-6CA8-274C-B413-F4D5CDE301AC}"/>
              </a:ext>
            </a:extLst>
          </p:cNvPr>
          <p:cNvSpPr>
            <a:spLocks noGrp="1"/>
          </p:cNvSpPr>
          <p:nvPr>
            <p:ph type="title" hasCustomPrompt="1"/>
          </p:nvPr>
        </p:nvSpPr>
        <p:spPr>
          <a:xfrm>
            <a:off x="1723294" y="362833"/>
            <a:ext cx="17159066" cy="919194"/>
          </a:xfrm>
          <a:prstGeom prst="rect">
            <a:avLst/>
          </a:prstGeom>
        </p:spPr>
        <p:txBody>
          <a:bodyPr anchor="ctr">
            <a:normAutofit/>
          </a:bodyPr>
          <a:lstStyle>
            <a:lvl1pPr>
              <a:defRPr lang="en-US" sz="4800" b="0" i="0" kern="1200" cap="none" spc="0" dirty="0">
                <a:solidFill>
                  <a:schemeClr val="tx1"/>
                </a:solidFill>
                <a:latin typeface="Franklin Gothic Demi" panose="020B0603020102020204" pitchFamily="34" charset="0"/>
                <a:ea typeface="+mn-ea"/>
                <a:cs typeface="+mn-cs"/>
              </a:defRPr>
            </a:lvl1pPr>
          </a:lstStyle>
          <a:p>
            <a:r>
              <a:rPr lang="en-US"/>
              <a:t>Click To Edit Master Title Style</a:t>
            </a:r>
          </a:p>
        </p:txBody>
      </p:sp>
      <p:sp>
        <p:nvSpPr>
          <p:cNvPr id="4" name="Rectangle 3">
            <a:extLst>
              <a:ext uri="{FF2B5EF4-FFF2-40B4-BE49-F238E27FC236}">
                <a16:creationId xmlns:a16="http://schemas.microsoft.com/office/drawing/2014/main" id="{9A4F355E-A776-6E4F-9285-B839C0E2747E}"/>
              </a:ext>
            </a:extLst>
          </p:cNvPr>
          <p:cNvSpPr/>
          <p:nvPr userDrawn="1"/>
        </p:nvSpPr>
        <p:spPr>
          <a:xfrm>
            <a:off x="1377997" y="1529199"/>
            <a:ext cx="23009180" cy="12227442"/>
          </a:xfrm>
          <a:prstGeom prst="rect">
            <a:avLst/>
          </a:prstGeom>
          <a:solidFill>
            <a:srgbClr val="EAEEE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98">
              <a:solidFill>
                <a:schemeClr val="tx2">
                  <a:lumMod val="75000"/>
                </a:schemeClr>
              </a:solidFill>
            </a:endParaRPr>
          </a:p>
        </p:txBody>
      </p:sp>
      <p:sp>
        <p:nvSpPr>
          <p:cNvPr id="7" name="Rectangle 6">
            <a:extLst>
              <a:ext uri="{FF2B5EF4-FFF2-40B4-BE49-F238E27FC236}">
                <a16:creationId xmlns:a16="http://schemas.microsoft.com/office/drawing/2014/main" id="{C7A65FEB-0B15-B149-9EA6-EA5CCCE9396F}"/>
              </a:ext>
            </a:extLst>
          </p:cNvPr>
          <p:cNvSpPr/>
          <p:nvPr userDrawn="1"/>
        </p:nvSpPr>
        <p:spPr>
          <a:xfrm>
            <a:off x="1" y="1"/>
            <a:ext cx="1645072" cy="1644858"/>
          </a:xfrm>
          <a:prstGeom prst="rect">
            <a:avLst/>
          </a:prstGeom>
          <a:solidFill>
            <a:srgbClr val="F26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3" name="TextBox 12">
            <a:extLst>
              <a:ext uri="{FF2B5EF4-FFF2-40B4-BE49-F238E27FC236}">
                <a16:creationId xmlns:a16="http://schemas.microsoft.com/office/drawing/2014/main" id="{964084A4-93C0-2F48-A752-EF84561A5EC2}"/>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lumMod val="50000"/>
                  </a:schemeClr>
                </a:solidFill>
              </a:rPr>
              <a:t>© 2022 Great Minds PBC</a:t>
            </a:r>
          </a:p>
        </p:txBody>
      </p:sp>
    </p:spTree>
    <p:extLst>
      <p:ext uri="{BB962C8B-B14F-4D97-AF65-F5344CB8AC3E}">
        <p14:creationId xmlns:p14="http://schemas.microsoft.com/office/powerpoint/2010/main" val="37868632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9408">
          <p15:clr>
            <a:srgbClr val="FBAE40"/>
          </p15:clr>
        </p15:guide>
        <p15:guide id="2" pos="15364">
          <p15:clr>
            <a:srgbClr val="FBAE40"/>
          </p15:clr>
        </p15:guide>
        <p15:guide id="3" pos="161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ection Copy Only">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A98954A3-6CA8-274C-B413-F4D5CDE301AC}"/>
              </a:ext>
            </a:extLst>
          </p:cNvPr>
          <p:cNvSpPr>
            <a:spLocks noGrp="1"/>
          </p:cNvSpPr>
          <p:nvPr>
            <p:ph type="title" hasCustomPrompt="1"/>
          </p:nvPr>
        </p:nvSpPr>
        <p:spPr>
          <a:xfrm>
            <a:off x="1723294" y="362833"/>
            <a:ext cx="17159066" cy="919194"/>
          </a:xfrm>
          <a:prstGeom prst="rect">
            <a:avLst/>
          </a:prstGeom>
        </p:spPr>
        <p:txBody>
          <a:bodyPr anchor="ctr">
            <a:normAutofit/>
          </a:bodyPr>
          <a:lstStyle>
            <a:lvl1pPr>
              <a:defRPr lang="en-US" sz="4800" b="0" i="0" kern="1200" cap="none" spc="0" dirty="0">
                <a:solidFill>
                  <a:schemeClr val="tx1"/>
                </a:solidFill>
                <a:latin typeface="Franklin Gothic Demi" panose="020B0603020102020204" pitchFamily="34" charset="0"/>
                <a:ea typeface="+mn-ea"/>
                <a:cs typeface="+mn-cs"/>
              </a:defRPr>
            </a:lvl1pPr>
          </a:lstStyle>
          <a:p>
            <a:r>
              <a:rPr lang="en-US"/>
              <a:t>Click To Edit Master Title Style</a:t>
            </a:r>
          </a:p>
        </p:txBody>
      </p:sp>
      <p:sp>
        <p:nvSpPr>
          <p:cNvPr id="4" name="Rectangle 3">
            <a:extLst>
              <a:ext uri="{FF2B5EF4-FFF2-40B4-BE49-F238E27FC236}">
                <a16:creationId xmlns:a16="http://schemas.microsoft.com/office/drawing/2014/main" id="{9A4F355E-A776-6E4F-9285-B839C0E2747E}"/>
              </a:ext>
            </a:extLst>
          </p:cNvPr>
          <p:cNvSpPr/>
          <p:nvPr userDrawn="1"/>
        </p:nvSpPr>
        <p:spPr>
          <a:xfrm>
            <a:off x="1377997" y="1488559"/>
            <a:ext cx="23009180" cy="12227442"/>
          </a:xfrm>
          <a:prstGeom prst="rect">
            <a:avLst/>
          </a:prstGeom>
          <a:solidFill>
            <a:srgbClr val="EAEEE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98">
              <a:solidFill>
                <a:schemeClr val="tx2">
                  <a:lumMod val="75000"/>
                </a:schemeClr>
              </a:solidFill>
            </a:endParaRPr>
          </a:p>
        </p:txBody>
      </p:sp>
      <p:sp>
        <p:nvSpPr>
          <p:cNvPr id="5" name="TextBox 4">
            <a:extLst>
              <a:ext uri="{FF2B5EF4-FFF2-40B4-BE49-F238E27FC236}">
                <a16:creationId xmlns:a16="http://schemas.microsoft.com/office/drawing/2014/main" id="{A932ADA6-122B-4A46-9227-D8ECA1567D74}"/>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lumMod val="50000"/>
                  </a:schemeClr>
                </a:solidFill>
              </a:rPr>
              <a:t>© 2022 Great Minds PBC</a:t>
            </a:r>
          </a:p>
        </p:txBody>
      </p:sp>
    </p:spTree>
    <p:extLst>
      <p:ext uri="{BB962C8B-B14F-4D97-AF65-F5344CB8AC3E}">
        <p14:creationId xmlns:p14="http://schemas.microsoft.com/office/powerpoint/2010/main" val="24857803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9408" userDrawn="1">
          <p15:clr>
            <a:srgbClr val="FBAE40"/>
          </p15:clr>
        </p15:guide>
        <p15:guide id="2" pos="15364" userDrawn="1">
          <p15:clr>
            <a:srgbClr val="FBAE40"/>
          </p15:clr>
        </p15:guide>
        <p15:guide id="3" pos="1613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Section Copy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4F355E-A776-6E4F-9285-B839C0E2747E}"/>
              </a:ext>
            </a:extLst>
          </p:cNvPr>
          <p:cNvSpPr/>
          <p:nvPr userDrawn="1"/>
        </p:nvSpPr>
        <p:spPr>
          <a:xfrm>
            <a:off x="1377997" y="1488559"/>
            <a:ext cx="23009180" cy="12227442"/>
          </a:xfrm>
          <a:prstGeom prst="rect">
            <a:avLst/>
          </a:prstGeom>
          <a:solidFill>
            <a:srgbClr val="EAEEE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98">
              <a:solidFill>
                <a:schemeClr val="tx2">
                  <a:lumMod val="75000"/>
                </a:schemeClr>
              </a:solidFill>
            </a:endParaRPr>
          </a:p>
        </p:txBody>
      </p:sp>
      <p:sp>
        <p:nvSpPr>
          <p:cNvPr id="11" name="Title 4">
            <a:extLst>
              <a:ext uri="{FF2B5EF4-FFF2-40B4-BE49-F238E27FC236}">
                <a16:creationId xmlns:a16="http://schemas.microsoft.com/office/drawing/2014/main" id="{A98954A3-6CA8-274C-B413-F4D5CDE301AC}"/>
              </a:ext>
            </a:extLst>
          </p:cNvPr>
          <p:cNvSpPr>
            <a:spLocks noGrp="1"/>
          </p:cNvSpPr>
          <p:nvPr>
            <p:ph type="title" hasCustomPrompt="1"/>
          </p:nvPr>
        </p:nvSpPr>
        <p:spPr>
          <a:xfrm>
            <a:off x="1723294" y="362833"/>
            <a:ext cx="17159066" cy="919194"/>
          </a:xfrm>
          <a:prstGeom prst="rect">
            <a:avLst/>
          </a:prstGeom>
        </p:spPr>
        <p:txBody>
          <a:bodyPr anchor="ctr">
            <a:normAutofit/>
          </a:bodyPr>
          <a:lstStyle>
            <a:lvl1pPr>
              <a:defRPr lang="en-US" sz="4800" b="0" i="0" kern="1200" cap="none" spc="0" dirty="0">
                <a:solidFill>
                  <a:schemeClr val="tx1"/>
                </a:solidFill>
                <a:latin typeface="Franklin Gothic Demi" panose="020B0603020102020204" pitchFamily="34" charset="0"/>
                <a:ea typeface="+mn-ea"/>
                <a:cs typeface="+mn-cs"/>
              </a:defRPr>
            </a:lvl1pPr>
          </a:lstStyle>
          <a:p>
            <a:r>
              <a:rPr lang="en-US"/>
              <a:t>Click To Edit Master Title Style</a:t>
            </a:r>
          </a:p>
        </p:txBody>
      </p:sp>
      <p:sp>
        <p:nvSpPr>
          <p:cNvPr id="6" name="Rectangle 5">
            <a:extLst>
              <a:ext uri="{FF2B5EF4-FFF2-40B4-BE49-F238E27FC236}">
                <a16:creationId xmlns:a16="http://schemas.microsoft.com/office/drawing/2014/main" id="{8F09FD6C-F599-574D-A61E-89CE4E5B125D}"/>
              </a:ext>
            </a:extLst>
          </p:cNvPr>
          <p:cNvSpPr/>
          <p:nvPr userDrawn="1"/>
        </p:nvSpPr>
        <p:spPr>
          <a:xfrm>
            <a:off x="1" y="1"/>
            <a:ext cx="1645072" cy="1644858"/>
          </a:xfrm>
          <a:prstGeom prst="rect">
            <a:avLst/>
          </a:prstGeom>
          <a:solidFill>
            <a:srgbClr val="F26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7" name="TextBox 6">
            <a:extLst>
              <a:ext uri="{FF2B5EF4-FFF2-40B4-BE49-F238E27FC236}">
                <a16:creationId xmlns:a16="http://schemas.microsoft.com/office/drawing/2014/main" id="{A5F2944B-BD9B-CA47-8539-8F3C1AB9054F}"/>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lumMod val="50000"/>
                  </a:schemeClr>
                </a:solidFill>
              </a:rPr>
              <a:t>© 2022 Great Minds PBC</a:t>
            </a:r>
          </a:p>
        </p:txBody>
      </p:sp>
    </p:spTree>
    <p:extLst>
      <p:ext uri="{BB962C8B-B14F-4D97-AF65-F5344CB8AC3E}">
        <p14:creationId xmlns:p14="http://schemas.microsoft.com/office/powerpoint/2010/main" val="31242121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704">
          <p15:clr>
            <a:srgbClr val="FBAE40"/>
          </p15:clr>
        </p15:guide>
        <p15:guide id="2" pos="7681">
          <p15:clr>
            <a:srgbClr val="FBAE40"/>
          </p15:clr>
        </p15:guide>
        <p15:guide id="3" pos="806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8" name="Picture 7" descr="A couple of men looking at a computer&#10;&#10;Description automatically generated with medium confidence">
            <a:extLst>
              <a:ext uri="{FF2B5EF4-FFF2-40B4-BE49-F238E27FC236}">
                <a16:creationId xmlns:a16="http://schemas.microsoft.com/office/drawing/2014/main" id="{33387673-4D25-AD45-A06C-73CD9D5A637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1336" r="10371" b="3048"/>
          <a:stretch/>
        </p:blipFill>
        <p:spPr>
          <a:xfrm>
            <a:off x="0" y="-1"/>
            <a:ext cx="24387175" cy="13716001"/>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2B6C917-CB7A-E04E-821E-11C085621841}"/>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b="13828"/>
          <a:stretch/>
        </p:blipFill>
        <p:spPr>
          <a:xfrm>
            <a:off x="1587" y="6915151"/>
            <a:ext cx="24384000" cy="6800850"/>
          </a:xfrm>
          <a:prstGeom prst="rect">
            <a:avLst/>
          </a:prstGeom>
        </p:spPr>
      </p:pic>
      <p:sp>
        <p:nvSpPr>
          <p:cNvPr id="9" name="Rectangle 8">
            <a:extLst>
              <a:ext uri="{FF2B5EF4-FFF2-40B4-BE49-F238E27FC236}">
                <a16:creationId xmlns:a16="http://schemas.microsoft.com/office/drawing/2014/main" id="{B642CA32-3008-E249-AD45-929BA59FEA61}"/>
              </a:ext>
            </a:extLst>
          </p:cNvPr>
          <p:cNvSpPr/>
          <p:nvPr userDrawn="1"/>
        </p:nvSpPr>
        <p:spPr>
          <a:xfrm>
            <a:off x="-4" y="-15984"/>
            <a:ext cx="24387175" cy="13731984"/>
          </a:xfrm>
          <a:prstGeom prst="rect">
            <a:avLst/>
          </a:prstGeom>
          <a:solidFill>
            <a:srgbClr val="F26A3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Text Placeholder 2">
            <a:extLst>
              <a:ext uri="{FF2B5EF4-FFF2-40B4-BE49-F238E27FC236}">
                <a16:creationId xmlns:a16="http://schemas.microsoft.com/office/drawing/2014/main" id="{90BB40E4-6FF1-6B43-8744-025641DE5055}"/>
              </a:ext>
            </a:extLst>
          </p:cNvPr>
          <p:cNvSpPr txBox="1">
            <a:spLocks/>
          </p:cNvSpPr>
          <p:nvPr userDrawn="1"/>
        </p:nvSpPr>
        <p:spPr>
          <a:xfrm>
            <a:off x="7964505" y="6277682"/>
            <a:ext cx="8458165" cy="1921164"/>
          </a:xfrm>
          <a:prstGeom prst="rect">
            <a:avLst/>
          </a:prstGeom>
        </p:spPr>
        <p:txBody>
          <a:bodyPr vert="horz" lIns="0" tIns="0" rIns="0" bIns="0" rtlCol="0" anchor="ctr" anchorCtr="0"/>
          <a:lstStyle>
            <a:defPPr>
              <a:defRPr lang="en-US"/>
            </a:defPPr>
            <a:lvl1pPr marL="0" indent="0" algn="r" defTabSz="914400" rtl="0" eaLnBrk="1" latinLnBrk="0" hangingPunct="1">
              <a:lnSpc>
                <a:spcPts val="4933"/>
              </a:lnSpc>
              <a:spcBef>
                <a:spcPts val="0"/>
              </a:spcBef>
              <a:spcAft>
                <a:spcPts val="0"/>
              </a:spcAft>
              <a:buFontTx/>
              <a:buNone/>
              <a:defRPr sz="2400" b="1" i="0" kern="1200" baseline="0">
                <a:solidFill>
                  <a:schemeClr val="tx2"/>
                </a:solidFill>
                <a:latin typeface="Athelas Rg" panose="02000503000000020003" pitchFamily="2" charset="77"/>
                <a:ea typeface="+mn-ea"/>
                <a:cs typeface="Circular Std Book Italic" panose="020B0604020101020102" pitchFamily="34" charset="0"/>
              </a:defRPr>
            </a:lvl1pPr>
            <a:lvl2pPr marL="201163" indent="0" algn="l" defTabSz="914400" rtl="0" eaLnBrk="1" latinLnBrk="0" hangingPunct="1">
              <a:buFontTx/>
              <a:buNone/>
              <a:defRPr sz="1800" kern="1200">
                <a:solidFill>
                  <a:schemeClr val="tx1"/>
                </a:solidFill>
                <a:latin typeface="+mn-lt"/>
                <a:ea typeface="+mn-ea"/>
                <a:cs typeface="+mn-cs"/>
              </a:defRPr>
            </a:lvl2pPr>
            <a:lvl3pPr marL="384038" indent="0" algn="l" defTabSz="914400" rtl="0" eaLnBrk="1" latinLnBrk="0" hangingPunct="1">
              <a:buFontTx/>
              <a:buNone/>
              <a:defRPr sz="1800" kern="1200">
                <a:solidFill>
                  <a:schemeClr val="tx1"/>
                </a:solidFill>
                <a:latin typeface="+mn-lt"/>
                <a:ea typeface="+mn-ea"/>
                <a:cs typeface="+mn-cs"/>
              </a:defRPr>
            </a:lvl3pPr>
            <a:lvl4pPr marL="566914" indent="0" algn="l" defTabSz="914400" rtl="0" eaLnBrk="1" latinLnBrk="0" hangingPunct="1">
              <a:buFontTx/>
              <a:buNone/>
              <a:defRPr sz="1800" kern="1200">
                <a:solidFill>
                  <a:schemeClr val="tx1"/>
                </a:solidFill>
                <a:latin typeface="+mn-lt"/>
                <a:ea typeface="+mn-ea"/>
                <a:cs typeface="+mn-cs"/>
              </a:defRPr>
            </a:lvl4pPr>
            <a:lvl5pPr marL="749789" indent="0" algn="l" defTabSz="914400" rtl="0" eaLnBrk="1" latinLnBrk="0" hangingPunct="1">
              <a:buFontTx/>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7400"/>
              </a:lnSpc>
            </a:pPr>
            <a:r>
              <a:rPr lang="en-US" sz="8800" b="0" spc="600">
                <a:solidFill>
                  <a:schemeClr val="bg1"/>
                </a:solidFill>
                <a:latin typeface="Franklin Gothic Medium" panose="020B0603020102020204" pitchFamily="34" charset="0"/>
              </a:rPr>
              <a:t>Thank You</a:t>
            </a:r>
          </a:p>
        </p:txBody>
      </p:sp>
      <p:pic>
        <p:nvPicPr>
          <p:cNvPr id="13" name="Picture 12">
            <a:extLst>
              <a:ext uri="{FF2B5EF4-FFF2-40B4-BE49-F238E27FC236}">
                <a16:creationId xmlns:a16="http://schemas.microsoft.com/office/drawing/2014/main" id="{EE402BE4-DB96-FD4F-80F7-4D27C4122B2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521465" y="-357753"/>
            <a:ext cx="3165566" cy="3165154"/>
          </a:xfrm>
          <a:prstGeom prst="rect">
            <a:avLst/>
          </a:prstGeom>
        </p:spPr>
      </p:pic>
      <p:pic>
        <p:nvPicPr>
          <p:cNvPr id="14" name="Picture 13">
            <a:extLst>
              <a:ext uri="{FF2B5EF4-FFF2-40B4-BE49-F238E27FC236}">
                <a16:creationId xmlns:a16="http://schemas.microsoft.com/office/drawing/2014/main" id="{17499F6E-5C18-084F-8472-70F46BCD8C30}"/>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65312" y="382773"/>
            <a:ext cx="2900902" cy="2054984"/>
          </a:xfrm>
          <a:prstGeom prst="rect">
            <a:avLst/>
          </a:prstGeom>
        </p:spPr>
      </p:pic>
      <p:sp>
        <p:nvSpPr>
          <p:cNvPr id="15" name="TextBox 14">
            <a:extLst>
              <a:ext uri="{FF2B5EF4-FFF2-40B4-BE49-F238E27FC236}">
                <a16:creationId xmlns:a16="http://schemas.microsoft.com/office/drawing/2014/main" id="{D939C27E-4202-6140-B028-B5F2F72E8D40}"/>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solidFill>
              </a:rPr>
              <a:t>© 2022 Great Minds PBC</a:t>
            </a:r>
          </a:p>
        </p:txBody>
      </p:sp>
    </p:spTree>
    <p:extLst>
      <p:ext uri="{BB962C8B-B14F-4D97-AF65-F5344CB8AC3E}">
        <p14:creationId xmlns:p14="http://schemas.microsoft.com/office/powerpoint/2010/main" val="400908178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ection Copy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4F355E-A776-6E4F-9285-B839C0E2747E}"/>
              </a:ext>
            </a:extLst>
          </p:cNvPr>
          <p:cNvSpPr/>
          <p:nvPr userDrawn="1"/>
        </p:nvSpPr>
        <p:spPr>
          <a:xfrm>
            <a:off x="1377997" y="1488559"/>
            <a:ext cx="23009180" cy="12227442"/>
          </a:xfrm>
          <a:prstGeom prst="rect">
            <a:avLst/>
          </a:prstGeom>
          <a:solidFill>
            <a:srgbClr val="EAEEE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98">
              <a:solidFill>
                <a:schemeClr val="tx2">
                  <a:lumMod val="75000"/>
                </a:schemeClr>
              </a:solidFill>
            </a:endParaRPr>
          </a:p>
        </p:txBody>
      </p:sp>
      <p:sp>
        <p:nvSpPr>
          <p:cNvPr id="11" name="Title 4">
            <a:extLst>
              <a:ext uri="{FF2B5EF4-FFF2-40B4-BE49-F238E27FC236}">
                <a16:creationId xmlns:a16="http://schemas.microsoft.com/office/drawing/2014/main" id="{A98954A3-6CA8-274C-B413-F4D5CDE301AC}"/>
              </a:ext>
            </a:extLst>
          </p:cNvPr>
          <p:cNvSpPr>
            <a:spLocks noGrp="1"/>
          </p:cNvSpPr>
          <p:nvPr>
            <p:ph type="title" hasCustomPrompt="1"/>
          </p:nvPr>
        </p:nvSpPr>
        <p:spPr>
          <a:xfrm>
            <a:off x="2492222" y="569365"/>
            <a:ext cx="17159066" cy="919194"/>
          </a:xfrm>
          <a:prstGeom prst="rect">
            <a:avLst/>
          </a:prstGeom>
        </p:spPr>
        <p:txBody>
          <a:bodyPr anchor="ctr">
            <a:normAutofit/>
          </a:bodyPr>
          <a:lstStyle>
            <a:lvl1pPr>
              <a:defRPr lang="en-US" sz="4800" b="0" i="0" kern="1200" cap="none" spc="0" dirty="0">
                <a:solidFill>
                  <a:schemeClr val="tx1"/>
                </a:solidFill>
                <a:latin typeface="Franklin Gothic Demi" panose="020B0603020102020204" pitchFamily="34" charset="0"/>
                <a:ea typeface="+mn-ea"/>
                <a:cs typeface="+mn-cs"/>
              </a:defRPr>
            </a:lvl1pPr>
          </a:lstStyle>
          <a:p>
            <a:r>
              <a:rPr lang="en-US"/>
              <a:t>Click To Edit Master Title Style</a:t>
            </a:r>
          </a:p>
        </p:txBody>
      </p:sp>
      <p:sp>
        <p:nvSpPr>
          <p:cNvPr id="7" name="TextBox 6">
            <a:extLst>
              <a:ext uri="{FF2B5EF4-FFF2-40B4-BE49-F238E27FC236}">
                <a16:creationId xmlns:a16="http://schemas.microsoft.com/office/drawing/2014/main" id="{92B1B128-ABC0-9042-B761-187F694E1B06}"/>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lumMod val="50000"/>
                  </a:schemeClr>
                </a:solidFill>
              </a:rPr>
              <a:t>© 2022 Great Minds PBC </a:t>
            </a:r>
          </a:p>
        </p:txBody>
      </p:sp>
      <p:sp>
        <p:nvSpPr>
          <p:cNvPr id="12" name="Rectangle">
            <a:extLst>
              <a:ext uri="{FF2B5EF4-FFF2-40B4-BE49-F238E27FC236}">
                <a16:creationId xmlns:a16="http://schemas.microsoft.com/office/drawing/2014/main" id="{245999BE-B1A3-9B4E-B83D-A1388DC536A2}"/>
              </a:ext>
            </a:extLst>
          </p:cNvPr>
          <p:cNvSpPr/>
          <p:nvPr userDrawn="1"/>
        </p:nvSpPr>
        <p:spPr>
          <a:xfrm>
            <a:off x="0" y="16118"/>
            <a:ext cx="2259606" cy="2259606"/>
          </a:xfrm>
          <a:prstGeom prst="rect">
            <a:avLst/>
          </a:prstGeom>
          <a:solidFill>
            <a:srgbClr val="F26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EM2_logo">
            <a:extLst>
              <a:ext uri="{FF2B5EF4-FFF2-40B4-BE49-F238E27FC236}">
                <a16:creationId xmlns:a16="http://schemas.microsoft.com/office/drawing/2014/main" id="{CB30106A-2D2C-C347-98C0-CA4B6ED04762}"/>
              </a:ext>
            </a:extLst>
          </p:cNvPr>
          <p:cNvPicPr>
            <a:picLocks noChangeAspect="1"/>
          </p:cNvPicPr>
          <p:nvPr userDrawn="1"/>
        </p:nvPicPr>
        <p:blipFill>
          <a:blip r:embed="rId2"/>
          <a:stretch>
            <a:fillRect/>
          </a:stretch>
        </p:blipFill>
        <p:spPr>
          <a:xfrm>
            <a:off x="238354" y="494216"/>
            <a:ext cx="1785937" cy="1265201"/>
          </a:xfrm>
          <a:prstGeom prst="rect">
            <a:avLst/>
          </a:prstGeom>
        </p:spPr>
      </p:pic>
    </p:spTree>
    <p:extLst>
      <p:ext uri="{BB962C8B-B14F-4D97-AF65-F5344CB8AC3E}">
        <p14:creationId xmlns:p14="http://schemas.microsoft.com/office/powerpoint/2010/main" val="380620785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704">
          <p15:clr>
            <a:srgbClr val="FBAE40"/>
          </p15:clr>
        </p15:guide>
        <p15:guide id="2" pos="7681">
          <p15:clr>
            <a:srgbClr val="FBAE40"/>
          </p15:clr>
        </p15:guide>
        <p15:guide id="3" pos="8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L, Pic 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C8B303E-C604-3841-A879-507850C00823}"/>
              </a:ext>
            </a:extLst>
          </p:cNvPr>
          <p:cNvSpPr/>
          <p:nvPr userDrawn="1"/>
        </p:nvSpPr>
        <p:spPr>
          <a:xfrm>
            <a:off x="1645072" y="1629855"/>
            <a:ext cx="22845078" cy="12086146"/>
          </a:xfrm>
          <a:prstGeom prst="rect">
            <a:avLst/>
          </a:prstGeom>
          <a:solidFill>
            <a:srgbClr val="EAEEE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98">
              <a:solidFill>
                <a:schemeClr val="tx2">
                  <a:lumMod val="75000"/>
                </a:schemeClr>
              </a:solidFill>
            </a:endParaRPr>
          </a:p>
        </p:txBody>
      </p:sp>
      <p:sp>
        <p:nvSpPr>
          <p:cNvPr id="16" name="Rectangle">
            <a:extLst>
              <a:ext uri="{FF2B5EF4-FFF2-40B4-BE49-F238E27FC236}">
                <a16:creationId xmlns:a16="http://schemas.microsoft.com/office/drawing/2014/main" id="{761EC770-A194-6B45-9AB0-EC4CA2CC3EFB}"/>
              </a:ext>
            </a:extLst>
          </p:cNvPr>
          <p:cNvSpPr/>
          <p:nvPr/>
        </p:nvSpPr>
        <p:spPr>
          <a:xfrm>
            <a:off x="0" y="1"/>
            <a:ext cx="2259606" cy="2259606"/>
          </a:xfrm>
          <a:prstGeom prst="rect">
            <a:avLst/>
          </a:prstGeom>
          <a:solidFill>
            <a:srgbClr val="F26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EM2_logo">
            <a:extLst>
              <a:ext uri="{FF2B5EF4-FFF2-40B4-BE49-F238E27FC236}">
                <a16:creationId xmlns:a16="http://schemas.microsoft.com/office/drawing/2014/main" id="{2F6119D0-5DB5-BB4A-8E83-FE4A76C13A87}"/>
              </a:ext>
            </a:extLst>
          </p:cNvPr>
          <p:cNvPicPr>
            <a:picLocks noChangeAspect="1"/>
          </p:cNvPicPr>
          <p:nvPr/>
        </p:nvPicPr>
        <p:blipFill>
          <a:blip r:embed="rId2"/>
          <a:stretch>
            <a:fillRect/>
          </a:stretch>
        </p:blipFill>
        <p:spPr>
          <a:xfrm>
            <a:off x="238353" y="494217"/>
            <a:ext cx="1785937" cy="1265202"/>
          </a:xfrm>
          <a:prstGeom prst="rect">
            <a:avLst/>
          </a:prstGeom>
        </p:spPr>
      </p:pic>
      <p:sp>
        <p:nvSpPr>
          <p:cNvPr id="8" name="Picture Placeholder 2">
            <a:extLst>
              <a:ext uri="{FF2B5EF4-FFF2-40B4-BE49-F238E27FC236}">
                <a16:creationId xmlns:a16="http://schemas.microsoft.com/office/drawing/2014/main" id="{2468018F-EE94-CD49-87AA-5FC8175C8C94}"/>
              </a:ext>
            </a:extLst>
          </p:cNvPr>
          <p:cNvSpPr>
            <a:spLocks noGrp="1"/>
          </p:cNvSpPr>
          <p:nvPr userDrawn="1">
            <p:ph type="pic" sz="quarter" idx="19"/>
          </p:nvPr>
        </p:nvSpPr>
        <p:spPr>
          <a:xfrm>
            <a:off x="12423218" y="2714626"/>
            <a:ext cx="11771259" cy="10677524"/>
          </a:xfrm>
          <a:prstGeom prst="rect">
            <a:avLst/>
          </a:prstGeom>
        </p:spPr>
        <p:txBody>
          <a:bodyPr/>
          <a:lstStyle/>
          <a:p>
            <a:r>
              <a:rPr lang="en-US"/>
              <a:t>Click icon to add picture</a:t>
            </a:r>
          </a:p>
        </p:txBody>
      </p:sp>
      <p:sp>
        <p:nvSpPr>
          <p:cNvPr id="10" name="Text Placeholder 1">
            <a:extLst>
              <a:ext uri="{FF2B5EF4-FFF2-40B4-BE49-F238E27FC236}">
                <a16:creationId xmlns:a16="http://schemas.microsoft.com/office/drawing/2014/main" id="{44A4ABD7-A55D-CC40-8DC2-A86B726590A9}"/>
              </a:ext>
            </a:extLst>
          </p:cNvPr>
          <p:cNvSpPr>
            <a:spLocks noGrp="1"/>
          </p:cNvSpPr>
          <p:nvPr userDrawn="1">
            <p:ph type="body" sz="quarter" idx="14" hasCustomPrompt="1"/>
          </p:nvPr>
        </p:nvSpPr>
        <p:spPr>
          <a:xfrm>
            <a:off x="2514927" y="2667000"/>
            <a:ext cx="9437837" cy="10716764"/>
          </a:xfrm>
          <a:prstGeom prst="rect">
            <a:avLst/>
          </a:prstGeom>
        </p:spPr>
        <p:txBody>
          <a:bodyPr vert="horz" anchor="ctr"/>
          <a:lstStyle>
            <a:lvl1pPr marL="463458" indent="-463458">
              <a:lnSpc>
                <a:spcPct val="100000"/>
              </a:lnSpc>
              <a:spcBef>
                <a:spcPts val="1200"/>
              </a:spcBef>
              <a:spcAft>
                <a:spcPts val="1200"/>
              </a:spcAft>
              <a:buClr>
                <a:srgbClr val="F26A36"/>
              </a:buClr>
              <a:buSzPct val="100000"/>
              <a:buFont typeface="Wingdings" pitchFamily="2" charset="2"/>
              <a:buChar char="§"/>
              <a:tabLst/>
              <a:defRPr sz="4400" b="0" i="0" cap="none" baseline="0">
                <a:solidFill>
                  <a:schemeClr val="tx1"/>
                </a:solidFill>
                <a:latin typeface="Franklin Gothic Book" panose="020B0503020102020204" pitchFamily="34" charset="0"/>
                <a:cs typeface="Franklin Gothic Book" panose="020B0503020102020204" pitchFamily="34" charset="0"/>
              </a:defRPr>
            </a:lvl1pPr>
            <a:lvl2pPr marL="915804" indent="-458696">
              <a:lnSpc>
                <a:spcPct val="100000"/>
              </a:lnSpc>
              <a:spcAft>
                <a:spcPts val="1200"/>
              </a:spcAft>
              <a:buClr>
                <a:srgbClr val="F26A36"/>
              </a:buClr>
              <a:buSzPct val="65000"/>
              <a:buFont typeface="Apple Symbols" panose="02000000000000000000" pitchFamily="2" charset="-79"/>
              <a:buChar char="☐"/>
              <a:tabLst/>
              <a:defRPr sz="4400" b="0" i="0" cap="none" baseline="0">
                <a:solidFill>
                  <a:schemeClr val="tx1"/>
                </a:solidFill>
                <a:latin typeface="Franklin Gothic Book" panose="020B0503020102020204" pitchFamily="34" charset="0"/>
              </a:defRPr>
            </a:lvl2pPr>
            <a:lvl3pPr marL="1193562" indent="-279344">
              <a:spcAft>
                <a:spcPts val="2000"/>
              </a:spcAft>
              <a:buClr>
                <a:schemeClr val="bg1">
                  <a:lumMod val="50000"/>
                </a:schemeClr>
              </a:buClr>
              <a:buSzPct val="100000"/>
              <a:buFont typeface="System Font Regular"/>
              <a:buChar char="-"/>
              <a:tabLst/>
              <a:defRPr b="0" i="0">
                <a:solidFill>
                  <a:schemeClr val="tx1"/>
                </a:solidFill>
                <a:latin typeface="Franklin Gothic Book" panose="020B0503020102020204" pitchFamily="34" charset="0"/>
              </a:defRPr>
            </a:lvl3pPr>
            <a:lvl4pPr marL="1704972" indent="-571374">
              <a:buClr>
                <a:srgbClr val="FF8C38"/>
              </a:buClr>
              <a:buFont typeface="Arial"/>
              <a:buChar char="•"/>
              <a:defRPr/>
            </a:lvl4pPr>
            <a:lvl5pPr marL="2070652" indent="-571374">
              <a:buClr>
                <a:srgbClr val="FF8C38"/>
              </a:buClr>
              <a:buFont typeface="Arial"/>
              <a:buChar char="•"/>
              <a:defRPr/>
            </a:lvl5pPr>
          </a:lstStyle>
          <a:p>
            <a:pPr lvl="0"/>
            <a:r>
              <a:rPr lang="en-US"/>
              <a:t>Try to make bullet points short and readable</a:t>
            </a:r>
          </a:p>
        </p:txBody>
      </p:sp>
      <p:sp>
        <p:nvSpPr>
          <p:cNvPr id="18" name="Title">
            <a:extLst>
              <a:ext uri="{FF2B5EF4-FFF2-40B4-BE49-F238E27FC236}">
                <a16:creationId xmlns:a16="http://schemas.microsoft.com/office/drawing/2014/main" id="{80C4FE8C-8C3F-3442-B6FA-7150CB39DD48}"/>
              </a:ext>
            </a:extLst>
          </p:cNvPr>
          <p:cNvSpPr>
            <a:spLocks noGrp="1"/>
          </p:cNvSpPr>
          <p:nvPr userDrawn="1">
            <p:ph type="title"/>
          </p:nvPr>
        </p:nvSpPr>
        <p:spPr>
          <a:xfrm>
            <a:off x="2466940" y="345726"/>
            <a:ext cx="21069289" cy="1913880"/>
          </a:xfrm>
          <a:prstGeom prst="rect">
            <a:avLst/>
          </a:prstGeom>
        </p:spPr>
        <p:txBody>
          <a:bodyPr anchor="ctr"/>
          <a:lstStyle>
            <a:lvl1pPr>
              <a:defRPr lang="en-US" sz="5598" b="1" i="0" kern="1200" dirty="0">
                <a:solidFill>
                  <a:schemeClr val="tx1"/>
                </a:solidFill>
                <a:latin typeface="Franklin Gothic Demi" panose="020B0603020102020204" pitchFamily="34" charset="0"/>
                <a:ea typeface="+mn-ea"/>
                <a:cs typeface="+mn-cs"/>
              </a:defRPr>
            </a:lvl1pPr>
          </a:lstStyle>
          <a:p>
            <a:r>
              <a:rPr lang="en-US"/>
              <a:t>Click to edit Master title style</a:t>
            </a:r>
          </a:p>
        </p:txBody>
      </p:sp>
      <p:sp>
        <p:nvSpPr>
          <p:cNvPr id="9" name="TextBox 8">
            <a:extLst>
              <a:ext uri="{FF2B5EF4-FFF2-40B4-BE49-F238E27FC236}">
                <a16:creationId xmlns:a16="http://schemas.microsoft.com/office/drawing/2014/main" id="{20A95E5D-3A64-8847-A4B8-52CEC6C142A6}"/>
              </a:ext>
            </a:extLst>
          </p:cNvPr>
          <p:cNvSpPr txBox="1"/>
          <p:nvPr userDrawn="1"/>
        </p:nvSpPr>
        <p:spPr>
          <a:xfrm>
            <a:off x="21431276" y="13246040"/>
            <a:ext cx="2882767" cy="307777"/>
          </a:xfrm>
          <a:prstGeom prst="rect">
            <a:avLst/>
          </a:prstGeom>
          <a:noFill/>
        </p:spPr>
        <p:txBody>
          <a:bodyPr wrap="square" rtlCol="0">
            <a:spAutoFit/>
          </a:bodyPr>
          <a:lstStyle/>
          <a:p>
            <a:pPr algn="r"/>
            <a:r>
              <a:rPr lang="en-US" sz="1400">
                <a:solidFill>
                  <a:schemeClr val="bg1">
                    <a:lumMod val="50000"/>
                  </a:schemeClr>
                </a:solidFill>
              </a:rPr>
              <a:t>© 2022 Great Minds PBC </a:t>
            </a:r>
          </a:p>
        </p:txBody>
      </p:sp>
    </p:spTree>
    <p:extLst>
      <p:ext uri="{BB962C8B-B14F-4D97-AF65-F5344CB8AC3E}">
        <p14:creationId xmlns:p14="http://schemas.microsoft.com/office/powerpoint/2010/main" val="1689022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3362F1-D4A3-094E-A5DA-FE341BF2B045}"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4156083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3362F1-D4A3-094E-A5DA-FE341BF2B045}" type="datetimeFigureOut">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1073322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3362F1-D4A3-094E-A5DA-FE341BF2B045}"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412618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3362F1-D4A3-094E-A5DA-FE341BF2B045}" type="datetimeFigureOut">
              <a:rPr lang="en-US" smtClean="0"/>
              <a:t>9/8/2022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1678684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3362F1-D4A3-094E-A5DA-FE341BF2B045}" type="datetimeFigureOut">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304231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362F1-D4A3-094E-A5DA-FE341BF2B045}" type="datetimeFigureOut">
              <a:rPr lang="en-US" smtClean="0"/>
              <a:t>9/8/2022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3062127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213362F1-D4A3-094E-A5DA-FE341BF2B045}"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311352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213362F1-D4A3-094E-A5DA-FE341BF2B045}" type="datetimeFigureOut">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F9EE6-A5C8-2D4E-9A32-9F16BFAA0338}" type="slidenum">
              <a:rPr lang="en-US" smtClean="0"/>
              <a:t>‹#›</a:t>
            </a:fld>
            <a:endParaRPr lang="en-US"/>
          </a:p>
        </p:txBody>
      </p:sp>
    </p:spTree>
    <p:extLst>
      <p:ext uri="{BB962C8B-B14F-4D97-AF65-F5344CB8AC3E}">
        <p14:creationId xmlns:p14="http://schemas.microsoft.com/office/powerpoint/2010/main" val="1654514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213362F1-D4A3-094E-A5DA-FE341BF2B045}" type="datetimeFigureOut">
              <a:rPr lang="en-US" smtClean="0"/>
              <a:t>9/8/2022</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80F9EE6-A5C8-2D4E-9A32-9F16BFAA0338}" type="slidenum">
              <a:rPr lang="en-US" smtClean="0"/>
              <a:t>‹#›</a:t>
            </a:fld>
            <a:endParaRPr lang="en-US"/>
          </a:p>
        </p:txBody>
      </p:sp>
    </p:spTree>
    <p:extLst>
      <p:ext uri="{BB962C8B-B14F-4D97-AF65-F5344CB8AC3E}">
        <p14:creationId xmlns:p14="http://schemas.microsoft.com/office/powerpoint/2010/main" val="247639433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1" r:id="rId12"/>
    <p:sldLayoutId id="2147483665" r:id="rId13"/>
    <p:sldLayoutId id="2147483685" r:id="rId14"/>
    <p:sldLayoutId id="2147483695" r:id="rId15"/>
    <p:sldLayoutId id="2147483694" r:id="rId16"/>
    <p:sldLayoutId id="2147483701" r:id="rId17"/>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3.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svg"/><Relationship Id="rId5" Type="http://schemas.openxmlformats.org/officeDocument/2006/relationships/image" Target="../media/image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egal">
            <a:extLst>
              <a:ext uri="{FF2B5EF4-FFF2-40B4-BE49-F238E27FC236}">
                <a16:creationId xmlns:a16="http://schemas.microsoft.com/office/drawing/2014/main" id="{4DE2A7A2-1327-7A46-AD6E-3379DF331FB3}"/>
              </a:ext>
            </a:extLst>
          </p:cNvPr>
          <p:cNvSpPr txBox="1"/>
          <p:nvPr/>
        </p:nvSpPr>
        <p:spPr>
          <a:xfrm>
            <a:off x="21430049" y="13241232"/>
            <a:ext cx="2882392" cy="307777"/>
          </a:xfrm>
          <a:prstGeom prst="rect">
            <a:avLst/>
          </a:prstGeom>
          <a:noFill/>
        </p:spPr>
        <p:txBody>
          <a:bodyPr wrap="square" rtlCol="0">
            <a:spAutoFit/>
          </a:bodyPr>
          <a:lstStyle/>
          <a:p>
            <a:pPr algn="r"/>
            <a:r>
              <a:rPr lang="en-US" sz="1400">
                <a:solidFill>
                  <a:schemeClr val="bg1">
                    <a:lumMod val="50000"/>
                  </a:schemeClr>
                </a:solidFill>
              </a:rPr>
              <a:t>© 2021 Great Minds PBC</a:t>
            </a:r>
          </a:p>
        </p:txBody>
      </p:sp>
      <p:pic>
        <p:nvPicPr>
          <p:cNvPr id="31" name="Picture 30" descr="A picture containing person, indoor, table, child&#10;&#10;Description automatically generated">
            <a:extLst>
              <a:ext uri="{FF2B5EF4-FFF2-40B4-BE49-F238E27FC236}">
                <a16:creationId xmlns:a16="http://schemas.microsoft.com/office/drawing/2014/main" id="{95FD737A-4EC3-ED46-AAF0-A483C82528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049" t="13856" r="1057" b="7717"/>
          <a:stretch/>
        </p:blipFill>
        <p:spPr>
          <a:xfrm>
            <a:off x="1587" y="895"/>
            <a:ext cx="24384000" cy="13714214"/>
          </a:xfrm>
          <a:prstGeom prst="rect">
            <a:avLst/>
          </a:prstGeom>
        </p:spPr>
      </p:pic>
      <p:sp>
        <p:nvSpPr>
          <p:cNvPr id="12" name="Rectangle">
            <a:extLst>
              <a:ext uri="{FF2B5EF4-FFF2-40B4-BE49-F238E27FC236}">
                <a16:creationId xmlns:a16="http://schemas.microsoft.com/office/drawing/2014/main" id="{BAB271AC-C915-2A47-A661-7D01CDF41DF7}"/>
              </a:ext>
            </a:extLst>
          </p:cNvPr>
          <p:cNvSpPr/>
          <p:nvPr/>
        </p:nvSpPr>
        <p:spPr>
          <a:xfrm>
            <a:off x="0" y="0"/>
            <a:ext cx="4085303" cy="3755462"/>
          </a:xfrm>
          <a:prstGeom prst="rect">
            <a:avLst/>
          </a:prstGeom>
          <a:solidFill>
            <a:srgbClr val="F26A36"/>
          </a:solidFill>
          <a:ln w="12700">
            <a:miter lim="400000"/>
          </a:ln>
        </p:spPr>
        <p:txBody>
          <a:bodyPr lIns="91438" rIns="91438" anchor="ctr"/>
          <a:lstStyle/>
          <a:p>
            <a:pPr algn="ctr">
              <a:defRPr>
                <a:solidFill>
                  <a:srgbClr val="FFFFFF"/>
                </a:solidFill>
              </a:defRPr>
            </a:pPr>
            <a:endParaRPr>
              <a:highlight>
                <a:srgbClr val="1CA6DF"/>
              </a:highlight>
            </a:endParaRPr>
          </a:p>
        </p:txBody>
      </p:sp>
      <p:pic>
        <p:nvPicPr>
          <p:cNvPr id="13" name="Picture 12" descr="Shape&#10;&#10;Description automatically generated with medium confidence">
            <a:extLst>
              <a:ext uri="{FF2B5EF4-FFF2-40B4-BE49-F238E27FC236}">
                <a16:creationId xmlns:a16="http://schemas.microsoft.com/office/drawing/2014/main" id="{E9CF4337-B67D-1E4D-9394-AB021555926A}"/>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b="13828"/>
          <a:stretch/>
        </p:blipFill>
        <p:spPr>
          <a:xfrm>
            <a:off x="-4131415" y="7771882"/>
            <a:ext cx="24384000" cy="6800850"/>
          </a:xfrm>
          <a:prstGeom prst="rect">
            <a:avLst/>
          </a:prstGeom>
        </p:spPr>
      </p:pic>
      <p:pic>
        <p:nvPicPr>
          <p:cNvPr id="15" name="Picture 14">
            <a:extLst>
              <a:ext uri="{FF2B5EF4-FFF2-40B4-BE49-F238E27FC236}">
                <a16:creationId xmlns:a16="http://schemas.microsoft.com/office/drawing/2014/main" id="{110D8871-EDB2-1143-8BA9-81C11355E5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6092" y="11217367"/>
            <a:ext cx="2174448" cy="2058407"/>
          </a:xfrm>
          <a:prstGeom prst="rect">
            <a:avLst/>
          </a:prstGeom>
        </p:spPr>
      </p:pic>
      <p:sp>
        <p:nvSpPr>
          <p:cNvPr id="16" name="Rectangle 15">
            <a:extLst>
              <a:ext uri="{FF2B5EF4-FFF2-40B4-BE49-F238E27FC236}">
                <a16:creationId xmlns:a16="http://schemas.microsoft.com/office/drawing/2014/main" id="{F7FC7B1E-BA50-6845-ACF3-FE60A8C5C258}"/>
              </a:ext>
            </a:extLst>
          </p:cNvPr>
          <p:cNvSpPr/>
          <p:nvPr/>
        </p:nvSpPr>
        <p:spPr>
          <a:xfrm>
            <a:off x="2996445" y="12516535"/>
            <a:ext cx="8325981" cy="646331"/>
          </a:xfrm>
          <a:prstGeom prst="rect">
            <a:avLst/>
          </a:prstGeom>
        </p:spPr>
        <p:txBody>
          <a:bodyPr wrap="square" lIns="91440" tIns="45720" rIns="91440" bIns="45720" anchor="ctr">
            <a:spAutoFit/>
          </a:bodyPr>
          <a:lstStyle/>
          <a:p>
            <a:r>
              <a:rPr lang="en-US" sz="3600" b="1">
                <a:solidFill>
                  <a:schemeClr val="bg1"/>
                </a:solidFill>
                <a:latin typeface="Franklin Gothic ATF" panose="020B0503060602040204" pitchFamily="34" charset="77"/>
              </a:rPr>
              <a:t>Family Math Night Engagement </a:t>
            </a:r>
            <a:endParaRPr lang="en-US" sz="3600" b="1">
              <a:solidFill>
                <a:schemeClr val="bg1"/>
              </a:solidFill>
              <a:latin typeface="Franklin Gothic ATF" panose="020B0503060602040204" pitchFamily="34" charset="77"/>
              <a:cs typeface="Arial"/>
            </a:endParaRPr>
          </a:p>
        </p:txBody>
      </p:sp>
      <p:pic>
        <p:nvPicPr>
          <p:cNvPr id="33" name="Picture 32">
            <a:extLst>
              <a:ext uri="{FF2B5EF4-FFF2-40B4-BE49-F238E27FC236}">
                <a16:creationId xmlns:a16="http://schemas.microsoft.com/office/drawing/2014/main" id="{4123BCC2-B7E3-E442-B1EB-A2C7620155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786" y="876299"/>
            <a:ext cx="2660211" cy="1884556"/>
          </a:xfrm>
          <a:prstGeom prst="rect">
            <a:avLst/>
          </a:prstGeom>
        </p:spPr>
      </p:pic>
      <p:sp>
        <p:nvSpPr>
          <p:cNvPr id="37" name="Title 1">
            <a:extLst>
              <a:ext uri="{FF2B5EF4-FFF2-40B4-BE49-F238E27FC236}">
                <a16:creationId xmlns:a16="http://schemas.microsoft.com/office/drawing/2014/main" id="{F2C679DB-8594-AB4F-9C4C-DC09CC6EF4B2}"/>
              </a:ext>
            </a:extLst>
          </p:cNvPr>
          <p:cNvSpPr txBox="1">
            <a:spLocks/>
          </p:cNvSpPr>
          <p:nvPr/>
        </p:nvSpPr>
        <p:spPr>
          <a:xfrm>
            <a:off x="375602" y="3002395"/>
            <a:ext cx="4124657" cy="528677"/>
          </a:xfrm>
          <a:prstGeom prst="rect">
            <a:avLst/>
          </a:prstGeom>
        </p:spPr>
        <p:txBody>
          <a:bodyPr vert="horz" lIns="182880" tIns="91440" rIns="182880" bIns="91440" rtlCol="0" anchor="b">
            <a:noAutofit/>
          </a:bodyPr>
          <a:lstStyle>
            <a:lvl1pPr algn="l" defTabSz="914400" rtl="0" eaLnBrk="1" latinLnBrk="0" hangingPunct="1">
              <a:lnSpc>
                <a:spcPts val="3279"/>
              </a:lnSpc>
              <a:spcBef>
                <a:spcPct val="0"/>
              </a:spcBef>
              <a:buNone/>
              <a:defRPr sz="2400" b="1" i="0" kern="1200" spc="0">
                <a:solidFill>
                  <a:schemeClr val="tx1"/>
                </a:solidFill>
                <a:latin typeface="Franklin Gothic Demi" panose="020B0603020102020204" pitchFamily="34" charset="0"/>
                <a:ea typeface="+mj-ea"/>
                <a:cs typeface="+mj-cs"/>
              </a:defRPr>
            </a:lvl1pPr>
          </a:lstStyle>
          <a:p>
            <a:r>
              <a:rPr lang="en-US">
                <a:solidFill>
                  <a:schemeClr val="bg1"/>
                </a:solidFill>
              </a:rPr>
              <a:t>Exponentially Greater</a:t>
            </a:r>
          </a:p>
        </p:txBody>
      </p:sp>
    </p:spTree>
    <p:extLst>
      <p:ext uri="{BB962C8B-B14F-4D97-AF65-F5344CB8AC3E}">
        <p14:creationId xmlns:p14="http://schemas.microsoft.com/office/powerpoint/2010/main" val="172478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81B3F9B-2905-4594-ACFF-943ACDB15326}"/>
              </a:ext>
            </a:extLst>
          </p:cNvPr>
          <p:cNvSpPr>
            <a:spLocks noGrp="1"/>
          </p:cNvSpPr>
          <p:nvPr>
            <p:ph type="title"/>
          </p:nvPr>
        </p:nvSpPr>
        <p:spPr/>
        <p:txBody>
          <a:bodyPr/>
          <a:lstStyle/>
          <a:p>
            <a:r>
              <a:rPr lang="en-US" b="1">
                <a:latin typeface="Franklin Gothic Demi"/>
              </a:rPr>
              <a:t>Talking and Thinking Tools</a:t>
            </a:r>
            <a:endParaRPr lang="en-US">
              <a:solidFill>
                <a:srgbClr val="F26A36"/>
              </a:solidFill>
              <a:latin typeface="Franklin Gothic Book" panose="020B0503020102020204" pitchFamily="34" charset="0"/>
            </a:endParaRPr>
          </a:p>
        </p:txBody>
      </p:sp>
      <p:pic>
        <p:nvPicPr>
          <p:cNvPr id="2" name="Picture 1">
            <a:extLst>
              <a:ext uri="{FF2B5EF4-FFF2-40B4-BE49-F238E27FC236}">
                <a16:creationId xmlns:a16="http://schemas.microsoft.com/office/drawing/2014/main" id="{15D9CC4B-D47C-A0FD-3264-CEB223978699}"/>
              </a:ext>
            </a:extLst>
          </p:cNvPr>
          <p:cNvPicPr>
            <a:picLocks noChangeAspect="1"/>
          </p:cNvPicPr>
          <p:nvPr/>
        </p:nvPicPr>
        <p:blipFill>
          <a:blip r:embed="rId3"/>
          <a:stretch>
            <a:fillRect/>
          </a:stretch>
        </p:blipFill>
        <p:spPr>
          <a:xfrm>
            <a:off x="3517656" y="2354001"/>
            <a:ext cx="7101738" cy="9144000"/>
          </a:xfrm>
          <a:prstGeom prst="rect">
            <a:avLst/>
          </a:prstGeom>
          <a:ln>
            <a:solidFill>
              <a:schemeClr val="tx1"/>
            </a:solidFill>
          </a:ln>
        </p:spPr>
      </p:pic>
      <p:pic>
        <p:nvPicPr>
          <p:cNvPr id="3" name="Picture 2">
            <a:extLst>
              <a:ext uri="{FF2B5EF4-FFF2-40B4-BE49-F238E27FC236}">
                <a16:creationId xmlns:a16="http://schemas.microsoft.com/office/drawing/2014/main" id="{CBBEBCB1-81D9-EA6B-C37C-FA9B839C85E8}"/>
              </a:ext>
            </a:extLst>
          </p:cNvPr>
          <p:cNvPicPr>
            <a:picLocks noChangeAspect="1"/>
          </p:cNvPicPr>
          <p:nvPr/>
        </p:nvPicPr>
        <p:blipFill>
          <a:blip r:embed="rId4"/>
          <a:stretch>
            <a:fillRect/>
          </a:stretch>
        </p:blipFill>
        <p:spPr>
          <a:xfrm>
            <a:off x="12605260" y="2354001"/>
            <a:ext cx="7099442" cy="9144000"/>
          </a:xfrm>
          <a:prstGeom prst="rect">
            <a:avLst/>
          </a:prstGeom>
          <a:ln>
            <a:solidFill>
              <a:schemeClr val="tx1"/>
            </a:solidFill>
          </a:ln>
        </p:spPr>
      </p:pic>
    </p:spTree>
    <p:extLst>
      <p:ext uri="{BB962C8B-B14F-4D97-AF65-F5344CB8AC3E}">
        <p14:creationId xmlns:p14="http://schemas.microsoft.com/office/powerpoint/2010/main" val="1671582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81B3F9B-2905-4594-ACFF-943ACDB15326}"/>
              </a:ext>
            </a:extLst>
          </p:cNvPr>
          <p:cNvSpPr>
            <a:spLocks noGrp="1"/>
          </p:cNvSpPr>
          <p:nvPr>
            <p:ph type="title"/>
          </p:nvPr>
        </p:nvSpPr>
        <p:spPr/>
        <p:txBody>
          <a:bodyPr/>
          <a:lstStyle/>
          <a:p>
            <a:r>
              <a:rPr lang="en-US" b="1">
                <a:latin typeface="Franklin Gothic Demi"/>
              </a:rPr>
              <a:t>Family Math</a:t>
            </a:r>
            <a:endParaRPr lang="en-US">
              <a:solidFill>
                <a:srgbClr val="F26A36"/>
              </a:solidFill>
              <a:latin typeface="Franklin Gothic Book"/>
            </a:endParaRPr>
          </a:p>
        </p:txBody>
      </p:sp>
      <p:sp>
        <p:nvSpPr>
          <p:cNvPr id="5" name="Rectangle 4">
            <a:extLst>
              <a:ext uri="{FF2B5EF4-FFF2-40B4-BE49-F238E27FC236}">
                <a16:creationId xmlns:a16="http://schemas.microsoft.com/office/drawing/2014/main" id="{055AF1E4-118C-D947-9F99-65BB0EF77E2D}"/>
              </a:ext>
            </a:extLst>
          </p:cNvPr>
          <p:cNvSpPr/>
          <p:nvPr/>
        </p:nvSpPr>
        <p:spPr>
          <a:xfrm>
            <a:off x="2087869" y="3343597"/>
            <a:ext cx="4899404" cy="6863417"/>
          </a:xfrm>
          <a:prstGeom prst="rect">
            <a:avLst/>
          </a:prstGeom>
        </p:spPr>
        <p:txBody>
          <a:bodyPr wrap="square">
            <a:spAutoFit/>
          </a:bodyPr>
          <a:lstStyle/>
          <a:p>
            <a:pPr marL="571500" indent="-571500">
              <a:buFont typeface="Arial" panose="020B0604020202020204" pitchFamily="34" charset="0"/>
              <a:buChar char="•"/>
            </a:pPr>
            <a:r>
              <a:rPr lang="en-US" sz="4000">
                <a:latin typeface="Franklin Gothic Book" panose="020B0503020102020204" pitchFamily="34" charset="0"/>
              </a:rPr>
              <a:t>Describes and shows key math concepts </a:t>
            </a:r>
          </a:p>
          <a:p>
            <a:pPr marL="571500" indent="-571500">
              <a:buFont typeface="Arial" panose="020B0604020202020204" pitchFamily="34" charset="0"/>
              <a:buChar char="•"/>
            </a:pPr>
            <a:endParaRPr lang="en-US" sz="4000">
              <a:latin typeface="Franklin Gothic Book" panose="020B0503020102020204" pitchFamily="34" charset="0"/>
            </a:endParaRPr>
          </a:p>
          <a:p>
            <a:pPr marL="571500" indent="-571500">
              <a:buFont typeface="Arial" panose="020B0604020202020204" pitchFamily="34" charset="0"/>
              <a:buChar char="•"/>
            </a:pPr>
            <a:r>
              <a:rPr lang="en-US" sz="4000">
                <a:latin typeface="Franklin Gothic Book" panose="020B0503020102020204" pitchFamily="34" charset="0"/>
              </a:rPr>
              <a:t>Highlights new math vocabulary</a:t>
            </a:r>
          </a:p>
          <a:p>
            <a:pPr marL="571500" indent="-571500">
              <a:buFont typeface="Arial" panose="020B0604020202020204" pitchFamily="34" charset="0"/>
              <a:buChar char="•"/>
            </a:pPr>
            <a:endParaRPr lang="en-US" sz="4000">
              <a:latin typeface="Franklin Gothic Book" panose="020B0503020102020204" pitchFamily="34" charset="0"/>
            </a:endParaRPr>
          </a:p>
          <a:p>
            <a:pPr marL="571500" indent="-571500">
              <a:buFont typeface="Arial" panose="020B0604020202020204" pitchFamily="34" charset="0"/>
              <a:buChar char="•"/>
            </a:pPr>
            <a:r>
              <a:rPr lang="en-US" sz="4000">
                <a:latin typeface="Franklin Gothic Book" panose="020B0503020102020204" pitchFamily="34" charset="0"/>
              </a:rPr>
              <a:t>Provides activities for student and family to do together at home</a:t>
            </a:r>
          </a:p>
        </p:txBody>
      </p:sp>
      <p:pic>
        <p:nvPicPr>
          <p:cNvPr id="2" name="Picture 2" descr="Graphical user interface&#10;&#10;Description automatically generated">
            <a:extLst>
              <a:ext uri="{FF2B5EF4-FFF2-40B4-BE49-F238E27FC236}">
                <a16:creationId xmlns:a16="http://schemas.microsoft.com/office/drawing/2014/main" id="{32E08AA6-7363-66DD-EE19-E27A7399A0B1}"/>
              </a:ext>
            </a:extLst>
          </p:cNvPr>
          <p:cNvPicPr>
            <a:picLocks noChangeAspect="1"/>
          </p:cNvPicPr>
          <p:nvPr/>
        </p:nvPicPr>
        <p:blipFill>
          <a:blip r:embed="rId3"/>
          <a:stretch>
            <a:fillRect/>
          </a:stretch>
        </p:blipFill>
        <p:spPr>
          <a:xfrm>
            <a:off x="6697507" y="1160987"/>
            <a:ext cx="17695695" cy="13205773"/>
          </a:xfrm>
          <a:prstGeom prst="rect">
            <a:avLst/>
          </a:prstGeom>
        </p:spPr>
      </p:pic>
    </p:spTree>
    <p:extLst>
      <p:ext uri="{BB962C8B-B14F-4D97-AF65-F5344CB8AC3E}">
        <p14:creationId xmlns:p14="http://schemas.microsoft.com/office/powerpoint/2010/main" val="3786557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A38F473-ACBD-F245-AA9B-766DD1F82B50}"/>
              </a:ext>
            </a:extLst>
          </p:cNvPr>
          <p:cNvGrpSpPr/>
          <p:nvPr/>
        </p:nvGrpSpPr>
        <p:grpSpPr>
          <a:xfrm>
            <a:off x="7279829" y="2478329"/>
            <a:ext cx="16829851" cy="10176450"/>
            <a:chOff x="7279829" y="2478329"/>
            <a:chExt cx="15808659" cy="9528141"/>
          </a:xfrm>
        </p:grpSpPr>
        <p:pic>
          <p:nvPicPr>
            <p:cNvPr id="11" name="Picture 10">
              <a:extLst>
                <a:ext uri="{FF2B5EF4-FFF2-40B4-BE49-F238E27FC236}">
                  <a16:creationId xmlns:a16="http://schemas.microsoft.com/office/drawing/2014/main" id="{73A1574F-1BB1-0646-B848-03B13FB2900A}"/>
                </a:ext>
              </a:extLst>
            </p:cNvPr>
            <p:cNvPicPr>
              <a:picLocks noChangeAspect="1"/>
            </p:cNvPicPr>
            <p:nvPr/>
          </p:nvPicPr>
          <p:blipFill>
            <a:blip r:embed="rId5"/>
            <a:stretch>
              <a:fillRect/>
            </a:stretch>
          </p:blipFill>
          <p:spPr>
            <a:xfrm>
              <a:off x="7279829" y="2478329"/>
              <a:ext cx="15808659" cy="9528141"/>
            </a:xfrm>
            <a:prstGeom prst="rect">
              <a:avLst/>
            </a:prstGeom>
            <a:ln>
              <a:noFill/>
            </a:ln>
          </p:spPr>
        </p:pic>
        <p:sp>
          <p:nvSpPr>
            <p:cNvPr id="12" name="Rectangle 11">
              <a:extLst>
                <a:ext uri="{FF2B5EF4-FFF2-40B4-BE49-F238E27FC236}">
                  <a16:creationId xmlns:a16="http://schemas.microsoft.com/office/drawing/2014/main" id="{920F016F-B097-C949-BD34-568BC1115AC8}"/>
                </a:ext>
              </a:extLst>
            </p:cNvPr>
            <p:cNvSpPr/>
            <p:nvPr/>
          </p:nvSpPr>
          <p:spPr>
            <a:xfrm>
              <a:off x="8961120" y="3035808"/>
              <a:ext cx="12765024" cy="8540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itle 34">
            <a:extLst>
              <a:ext uri="{FF2B5EF4-FFF2-40B4-BE49-F238E27FC236}">
                <a16:creationId xmlns:a16="http://schemas.microsoft.com/office/drawing/2014/main" id="{87EEC83D-1595-B440-810C-EC4FB9FF110C}"/>
              </a:ext>
            </a:extLst>
          </p:cNvPr>
          <p:cNvSpPr>
            <a:spLocks noGrp="1"/>
          </p:cNvSpPr>
          <p:nvPr>
            <p:ph type="title"/>
          </p:nvPr>
        </p:nvSpPr>
        <p:spPr>
          <a:xfrm>
            <a:off x="1709117" y="425171"/>
            <a:ext cx="17159066" cy="919194"/>
          </a:xfrm>
        </p:spPr>
        <p:txBody>
          <a:bodyPr>
            <a:normAutofit/>
          </a:bodyPr>
          <a:lstStyle/>
          <a:p>
            <a:r>
              <a:rPr lang="en-US" b="1">
                <a:latin typeface="Franklin Gothic Demi"/>
              </a:rPr>
              <a:t>Encouraging Math at Home</a:t>
            </a:r>
            <a:endParaRPr lang="en-US">
              <a:solidFill>
                <a:srgbClr val="F26A36"/>
              </a:solidFill>
              <a:latin typeface="Franklin Gothic Book" panose="020B0503020102020204" pitchFamily="34" charset="0"/>
            </a:endParaRPr>
          </a:p>
        </p:txBody>
      </p:sp>
      <p:sp>
        <p:nvSpPr>
          <p:cNvPr id="13" name="TextBox 12">
            <a:extLst>
              <a:ext uri="{FF2B5EF4-FFF2-40B4-BE49-F238E27FC236}">
                <a16:creationId xmlns:a16="http://schemas.microsoft.com/office/drawing/2014/main" id="{F7AD0F7B-528D-8E4F-8EA1-8C4B4A2356C1}"/>
              </a:ext>
            </a:extLst>
          </p:cNvPr>
          <p:cNvSpPr txBox="1"/>
          <p:nvPr/>
        </p:nvSpPr>
        <p:spPr>
          <a:xfrm>
            <a:off x="1412931" y="3426291"/>
            <a:ext cx="5866898" cy="8094524"/>
          </a:xfrm>
          <a:prstGeom prst="rect">
            <a:avLst/>
          </a:prstGeom>
          <a:noFill/>
        </p:spPr>
        <p:txBody>
          <a:bodyPr wrap="square" rtlCol="0">
            <a:spAutoFit/>
          </a:bodyPr>
          <a:lstStyle/>
          <a:p>
            <a:pPr>
              <a:buClr>
                <a:schemeClr val="tx1"/>
              </a:buClr>
            </a:pPr>
            <a:endParaRPr lang="en-US" sz="4000">
              <a:latin typeface="Franklin Gothic Book" panose="020B0503020102020204" pitchFamily="34" charset="0"/>
            </a:endParaRPr>
          </a:p>
          <a:p>
            <a:pPr marL="685800" indent="-685800">
              <a:buClr>
                <a:schemeClr val="tx1"/>
              </a:buClr>
              <a:buFont typeface="Arial" panose="020B0604020202020204" pitchFamily="34" charset="0"/>
              <a:buChar char="•"/>
            </a:pPr>
            <a:r>
              <a:rPr lang="en-US" sz="4000">
                <a:latin typeface="Franklin Gothic Book" panose="020B0503020102020204" pitchFamily="34" charset="0"/>
              </a:rPr>
              <a:t>Notice and wonder</a:t>
            </a:r>
          </a:p>
          <a:p>
            <a:pPr marL="685800" indent="-685800">
              <a:buClr>
                <a:schemeClr val="tx1"/>
              </a:buClr>
              <a:buFont typeface="Arial" panose="020B0604020202020204" pitchFamily="34" charset="0"/>
              <a:buChar char="•"/>
            </a:pPr>
            <a:endParaRPr lang="en-US" sz="4000">
              <a:latin typeface="Franklin Gothic Book" panose="020B0503020102020204" pitchFamily="34" charset="0"/>
            </a:endParaRPr>
          </a:p>
          <a:p>
            <a:pPr marL="685800" indent="-685800">
              <a:buClr>
                <a:schemeClr val="tx1"/>
              </a:buClr>
              <a:buFont typeface="Arial" panose="020B0604020202020204" pitchFamily="34" charset="0"/>
              <a:buChar char="•"/>
            </a:pPr>
            <a:r>
              <a:rPr lang="en-US" sz="4000">
                <a:latin typeface="Franklin Gothic Book" panose="020B0503020102020204" pitchFamily="34" charset="0"/>
              </a:rPr>
              <a:t>Play games</a:t>
            </a:r>
          </a:p>
          <a:p>
            <a:pPr marL="685800" indent="-685800">
              <a:buClr>
                <a:schemeClr val="tx1"/>
              </a:buClr>
              <a:buFont typeface="Arial" panose="020B0604020202020204" pitchFamily="34" charset="0"/>
              <a:buChar char="•"/>
            </a:pPr>
            <a:endParaRPr lang="en-US" sz="4000">
              <a:latin typeface="Franklin Gothic Book" panose="020B0503020102020204" pitchFamily="34" charset="0"/>
            </a:endParaRPr>
          </a:p>
          <a:p>
            <a:pPr marL="685800" indent="-685800">
              <a:buClr>
                <a:schemeClr val="tx1"/>
              </a:buClr>
              <a:buFont typeface="Arial" panose="020B0604020202020204" pitchFamily="34" charset="0"/>
              <a:buChar char="•"/>
            </a:pPr>
            <a:r>
              <a:rPr lang="en-US" sz="4000">
                <a:latin typeface="Franklin Gothic Book" panose="020B0503020102020204" pitchFamily="34" charset="0"/>
              </a:rPr>
              <a:t>Cook and build</a:t>
            </a:r>
          </a:p>
          <a:p>
            <a:pPr marL="685800" indent="-685800">
              <a:buClr>
                <a:schemeClr val="tx1"/>
              </a:buClr>
              <a:buFont typeface="Arial" panose="020B0604020202020204" pitchFamily="34" charset="0"/>
              <a:buChar char="•"/>
            </a:pPr>
            <a:endParaRPr lang="en-US" sz="4000">
              <a:latin typeface="Franklin Gothic Book" panose="020B0503020102020204" pitchFamily="34" charset="0"/>
            </a:endParaRPr>
          </a:p>
          <a:p>
            <a:pPr marL="685800" indent="-685800">
              <a:buClr>
                <a:schemeClr val="tx1"/>
              </a:buClr>
              <a:buFont typeface="Arial" panose="020B0604020202020204" pitchFamily="34" charset="0"/>
              <a:buChar char="•"/>
            </a:pPr>
            <a:r>
              <a:rPr lang="en-US" sz="4000">
                <a:latin typeface="Franklin Gothic Book" panose="020B0503020102020204" pitchFamily="34" charset="0"/>
              </a:rPr>
              <a:t>Sort and count</a:t>
            </a:r>
          </a:p>
          <a:p>
            <a:pPr marL="685800" indent="-685800">
              <a:buClr>
                <a:schemeClr val="tx1"/>
              </a:buClr>
              <a:buFont typeface="Arial" panose="020B0604020202020204" pitchFamily="34" charset="0"/>
              <a:buChar char="•"/>
            </a:pPr>
            <a:endParaRPr lang="en-US" sz="4000">
              <a:latin typeface="Franklin Gothic Book" panose="020B0503020102020204" pitchFamily="34" charset="0"/>
            </a:endParaRPr>
          </a:p>
          <a:p>
            <a:pPr marL="685800" indent="-685800">
              <a:buClr>
                <a:schemeClr val="tx1"/>
              </a:buClr>
              <a:buFont typeface="Arial" panose="020B0604020202020204" pitchFamily="34" charset="0"/>
              <a:buChar char="•"/>
            </a:pPr>
            <a:r>
              <a:rPr lang="en-US" sz="4000">
                <a:latin typeface="Franklin Gothic Book" panose="020B0503020102020204" pitchFamily="34" charset="0"/>
              </a:rPr>
              <a:t>Ask how many?</a:t>
            </a:r>
          </a:p>
          <a:p>
            <a:pPr marL="685800" indent="-685800">
              <a:buClr>
                <a:schemeClr val="tx1"/>
              </a:buClr>
              <a:buFont typeface="Arial" panose="020B0604020202020204" pitchFamily="34" charset="0"/>
              <a:buChar char="•"/>
            </a:pPr>
            <a:endParaRPr lang="en-US" sz="4000">
              <a:latin typeface="Franklin Gothic Book" panose="020B0503020102020204" pitchFamily="34" charset="0"/>
            </a:endParaRPr>
          </a:p>
          <a:p>
            <a:pPr marL="685800" indent="-685800">
              <a:buClr>
                <a:schemeClr val="tx1"/>
              </a:buClr>
              <a:buFont typeface="Arial" panose="020B0604020202020204" pitchFamily="34" charset="0"/>
              <a:buChar char="•"/>
            </a:pPr>
            <a:r>
              <a:rPr lang="en-US" sz="4000">
                <a:latin typeface="Franklin Gothic Book" panose="020B0503020102020204" pitchFamily="34" charset="0"/>
              </a:rPr>
              <a:t>Solve it another way…</a:t>
            </a:r>
          </a:p>
          <a:p>
            <a:pPr>
              <a:buClr>
                <a:schemeClr val="tx1"/>
              </a:buClr>
            </a:pPr>
            <a:endParaRPr lang="en-US" sz="4000">
              <a:latin typeface="Franklin Gothic Book" panose="020B0503020102020204" pitchFamily="34" charset="0"/>
            </a:endParaRPr>
          </a:p>
        </p:txBody>
      </p:sp>
      <p:pic>
        <p:nvPicPr>
          <p:cNvPr id="2" name="EM² G1M01L13 - Hope's Rocks">
            <a:hlinkClick r:id="" action="ppaction://media"/>
            <a:extLst>
              <a:ext uri="{FF2B5EF4-FFF2-40B4-BE49-F238E27FC236}">
                <a16:creationId xmlns:a16="http://schemas.microsoft.com/office/drawing/2014/main" id="{840E0E4C-9829-4926-BF76-EC8700D623F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69726" y="3610493"/>
            <a:ext cx="13559427" cy="7627178"/>
          </a:xfrm>
          <a:prstGeom prst="rect">
            <a:avLst/>
          </a:prstGeom>
          <a:ln>
            <a:noFill/>
          </a:ln>
        </p:spPr>
      </p:pic>
    </p:spTree>
    <p:extLst>
      <p:ext uri="{BB962C8B-B14F-4D97-AF65-F5344CB8AC3E}">
        <p14:creationId xmlns:p14="http://schemas.microsoft.com/office/powerpoint/2010/main" val="4191056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8F91D4-A62D-6F4D-BB27-6371034B8143}"/>
              </a:ext>
            </a:extLst>
          </p:cNvPr>
          <p:cNvPicPr>
            <a:picLocks noChangeAspect="1"/>
          </p:cNvPicPr>
          <p:nvPr/>
        </p:nvPicPr>
        <p:blipFill rotWithShape="1">
          <a:blip r:embed="rId3"/>
          <a:srcRect l="21208" t="1704" r="19349"/>
          <a:stretch/>
        </p:blipFill>
        <p:spPr>
          <a:xfrm>
            <a:off x="11946859" y="0"/>
            <a:ext cx="12440316" cy="13714214"/>
          </a:xfrm>
          <a:prstGeom prst="rect">
            <a:avLst/>
          </a:prstGeom>
        </p:spPr>
      </p:pic>
      <p:sp>
        <p:nvSpPr>
          <p:cNvPr id="2" name="Title 1">
            <a:extLst>
              <a:ext uri="{FF2B5EF4-FFF2-40B4-BE49-F238E27FC236}">
                <a16:creationId xmlns:a16="http://schemas.microsoft.com/office/drawing/2014/main" id="{951A4346-94C9-7E4A-A535-0F57D3656D71}"/>
              </a:ext>
            </a:extLst>
          </p:cNvPr>
          <p:cNvSpPr>
            <a:spLocks noGrp="1"/>
          </p:cNvSpPr>
          <p:nvPr>
            <p:ph type="title"/>
          </p:nvPr>
        </p:nvSpPr>
        <p:spPr>
          <a:xfrm>
            <a:off x="1723294" y="362833"/>
            <a:ext cx="10011506" cy="919194"/>
          </a:xfrm>
        </p:spPr>
        <p:txBody>
          <a:bodyPr/>
          <a:lstStyle/>
          <a:p>
            <a:r>
              <a:rPr lang="en-US" b="1">
                <a:latin typeface="Franklin Gothic Demi" panose="020B0703020102020204" pitchFamily="34" charset="0"/>
              </a:rPr>
              <a:t>Q &amp; A</a:t>
            </a:r>
            <a:endParaRPr lang="en-US">
              <a:latin typeface="Franklin Gothic Demi"/>
            </a:endParaRPr>
          </a:p>
        </p:txBody>
      </p:sp>
      <p:pic>
        <p:nvPicPr>
          <p:cNvPr id="15" name="Picture 14" descr="Bubble chart&#10;&#10;Description automatically generated">
            <a:extLst>
              <a:ext uri="{FF2B5EF4-FFF2-40B4-BE49-F238E27FC236}">
                <a16:creationId xmlns:a16="http://schemas.microsoft.com/office/drawing/2014/main" id="{A71A4F80-13A2-E361-6B02-5C75F5E865C6}"/>
              </a:ext>
            </a:extLst>
          </p:cNvPr>
          <p:cNvPicPr>
            <a:picLocks noChangeAspect="1"/>
          </p:cNvPicPr>
          <p:nvPr/>
        </p:nvPicPr>
        <p:blipFill>
          <a:blip r:embed="rId4"/>
          <a:stretch>
            <a:fillRect/>
          </a:stretch>
        </p:blipFill>
        <p:spPr>
          <a:xfrm rot="5400000">
            <a:off x="2565318" y="7794745"/>
            <a:ext cx="4395147" cy="4395147"/>
          </a:xfrm>
          <a:prstGeom prst="rect">
            <a:avLst/>
          </a:prstGeom>
        </p:spPr>
      </p:pic>
      <p:sp>
        <p:nvSpPr>
          <p:cNvPr id="5" name="TextBox 4">
            <a:extLst>
              <a:ext uri="{FF2B5EF4-FFF2-40B4-BE49-F238E27FC236}">
                <a16:creationId xmlns:a16="http://schemas.microsoft.com/office/drawing/2014/main" id="{1F54AD8F-B5C5-F53F-6A20-C609290B2F41}"/>
              </a:ext>
            </a:extLst>
          </p:cNvPr>
          <p:cNvSpPr txBox="1"/>
          <p:nvPr/>
        </p:nvSpPr>
        <p:spPr>
          <a:xfrm>
            <a:off x="1994832" y="3700611"/>
            <a:ext cx="9468429" cy="4401205"/>
          </a:xfrm>
          <a:prstGeom prst="rect">
            <a:avLst/>
          </a:prstGeom>
          <a:noFill/>
        </p:spPr>
        <p:txBody>
          <a:bodyPr wrap="square" lIns="91440" tIns="45720" rIns="91440" bIns="45720" rtlCol="0" anchor="t">
            <a:spAutoFit/>
          </a:bodyPr>
          <a:lstStyle/>
          <a:p>
            <a:pPr>
              <a:buClr>
                <a:schemeClr val="tx1"/>
              </a:buClr>
            </a:pPr>
            <a:endParaRPr lang="en-US" sz="4000" dirty="0">
              <a:latin typeface="Franklin Gothic Book" panose="020B0503020102020204" pitchFamily="34" charset="0"/>
            </a:endParaRPr>
          </a:p>
          <a:p>
            <a:pPr algn="ctr">
              <a:buClr>
                <a:schemeClr val="tx1"/>
              </a:buClr>
            </a:pPr>
            <a:r>
              <a:rPr lang="en-US" sz="4800" dirty="0">
                <a:latin typeface="Franklin Gothic Book"/>
              </a:rPr>
              <a:t>Be sure to visit our family </a:t>
            </a:r>
            <a:endParaRPr lang="en-US" sz="4800" dirty="0">
              <a:latin typeface="Franklin Gothic Book" panose="020B0503020102020204" pitchFamily="34" charset="0"/>
            </a:endParaRPr>
          </a:p>
          <a:p>
            <a:pPr algn="ctr">
              <a:buClr>
                <a:schemeClr val="tx1"/>
              </a:buClr>
            </a:pPr>
            <a:r>
              <a:rPr lang="en-US" sz="4800" dirty="0">
                <a:latin typeface="Franklin Gothic Book"/>
              </a:rPr>
              <a:t>math page.</a:t>
            </a:r>
          </a:p>
          <a:p>
            <a:pPr algn="ctr"/>
            <a:endParaRPr lang="en-US" sz="4800" dirty="0">
              <a:latin typeface="Franklin Gothic Book" panose="020B0503020102020204" pitchFamily="34" charset="0"/>
            </a:endParaRPr>
          </a:p>
          <a:p>
            <a:pPr algn="ctr"/>
            <a:r>
              <a:rPr lang="en-US" sz="4800" dirty="0">
                <a:solidFill>
                  <a:srgbClr val="FF0000"/>
                </a:solidFill>
                <a:latin typeface="Franklin Gothic Book"/>
              </a:rPr>
              <a:t>https://greatminds.org/eureka-math-squared-family-resources</a:t>
            </a:r>
            <a:endParaRPr lang="en-US" sz="4000" dirty="0">
              <a:latin typeface="Franklin Gothic Book" panose="020B0503020102020204" pitchFamily="34" charset="0"/>
            </a:endParaRPr>
          </a:p>
        </p:txBody>
      </p:sp>
    </p:spTree>
    <p:extLst>
      <p:ext uri="{BB962C8B-B14F-4D97-AF65-F5344CB8AC3E}">
        <p14:creationId xmlns:p14="http://schemas.microsoft.com/office/powerpoint/2010/main" val="204907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B28290-EFD3-4B9C-A67B-0F426884860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3000"/>
                    </a14:imgEffect>
                  </a14:imgLayer>
                </a14:imgProps>
              </a:ext>
            </a:extLst>
          </a:blip>
          <a:srcRect l="18760" r="24062" b="5303"/>
          <a:stretch/>
        </p:blipFill>
        <p:spPr>
          <a:xfrm>
            <a:off x="11961969" y="895"/>
            <a:ext cx="12440316" cy="13714214"/>
          </a:xfrm>
          <a:prstGeom prst="rect">
            <a:avLst/>
          </a:prstGeom>
        </p:spPr>
      </p:pic>
      <p:pic>
        <p:nvPicPr>
          <p:cNvPr id="19" name="Graphic 18">
            <a:extLst>
              <a:ext uri="{FF2B5EF4-FFF2-40B4-BE49-F238E27FC236}">
                <a16:creationId xmlns:a16="http://schemas.microsoft.com/office/drawing/2014/main" id="{A371D87D-06EF-4C97-8215-FCDD5CD388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7" y="841771"/>
            <a:ext cx="13632763" cy="8085749"/>
          </a:xfrm>
          <a:prstGeom prst="rect">
            <a:avLst/>
          </a:prstGeom>
        </p:spPr>
      </p:pic>
      <p:sp>
        <p:nvSpPr>
          <p:cNvPr id="2" name="Title 1">
            <a:extLst>
              <a:ext uri="{FF2B5EF4-FFF2-40B4-BE49-F238E27FC236}">
                <a16:creationId xmlns:a16="http://schemas.microsoft.com/office/drawing/2014/main" id="{951A4346-94C9-7E4A-A535-0F57D3656D71}"/>
              </a:ext>
            </a:extLst>
          </p:cNvPr>
          <p:cNvSpPr>
            <a:spLocks noGrp="1"/>
          </p:cNvSpPr>
          <p:nvPr>
            <p:ph type="title"/>
          </p:nvPr>
        </p:nvSpPr>
        <p:spPr/>
        <p:txBody>
          <a:bodyPr/>
          <a:lstStyle/>
          <a:p>
            <a:r>
              <a:rPr lang="en-US" b="1">
                <a:latin typeface="Franklin Gothic ATF" panose="020B0503060602040204" pitchFamily="34" charset="77"/>
              </a:rPr>
              <a:t>Knowledge Building</a:t>
            </a:r>
          </a:p>
        </p:txBody>
      </p:sp>
      <p:pic>
        <p:nvPicPr>
          <p:cNvPr id="3" name="Graphic 2">
            <a:extLst>
              <a:ext uri="{FF2B5EF4-FFF2-40B4-BE49-F238E27FC236}">
                <a16:creationId xmlns:a16="http://schemas.microsoft.com/office/drawing/2014/main" id="{7948E157-5D49-E97C-73EA-7BB1AAB630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7" y="6717723"/>
            <a:ext cx="13632763" cy="7352512"/>
          </a:xfrm>
          <a:prstGeom prst="rect">
            <a:avLst/>
          </a:prstGeom>
        </p:spPr>
      </p:pic>
      <p:sp>
        <p:nvSpPr>
          <p:cNvPr id="5" name="Text Placeholder 13">
            <a:extLst>
              <a:ext uri="{FF2B5EF4-FFF2-40B4-BE49-F238E27FC236}">
                <a16:creationId xmlns:a16="http://schemas.microsoft.com/office/drawing/2014/main" id="{C79F5C36-1696-53C0-7134-D0681A89D09F}"/>
              </a:ext>
            </a:extLst>
          </p:cNvPr>
          <p:cNvSpPr txBox="1">
            <a:spLocks/>
          </p:cNvSpPr>
          <p:nvPr/>
        </p:nvSpPr>
        <p:spPr>
          <a:xfrm>
            <a:off x="2630021" y="2387938"/>
            <a:ext cx="7932064" cy="4791306"/>
          </a:xfrm>
          <a:prstGeom prst="rect">
            <a:avLst/>
          </a:prstGeom>
        </p:spPr>
        <p:txBody>
          <a:bodyPr lIns="91440" tIns="45720" rIns="91440" bIns="45720" numCol="1" spcCol="457200" anchor="t"/>
          <a:lstStyle>
            <a:defPPr>
              <a:defRPr lang="en-US"/>
            </a:defPPr>
            <a:lvl1pPr marL="0" algn="l" defTabSz="457200" rtl="0" eaLnBrk="1" latinLnBrk="0" hangingPunct="1">
              <a:buNone/>
              <a:defRPr sz="8000" b="1" i="0" kern="1200">
                <a:solidFill>
                  <a:srgbClr val="96B5AE"/>
                </a:solidFill>
                <a:latin typeface="Franklin Gothic Demi"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6565"/>
            <a:endParaRPr lang="en-US" sz="1100">
              <a:solidFill>
                <a:schemeClr val="bg1"/>
              </a:solidFill>
              <a:latin typeface="Franklin Gothic Demi"/>
            </a:endParaRPr>
          </a:p>
          <a:p>
            <a:pPr marL="456565"/>
            <a:r>
              <a:rPr lang="en-US" sz="4000">
                <a:solidFill>
                  <a:schemeClr val="bg1"/>
                </a:solidFill>
                <a:latin typeface="Franklin Gothic Demi"/>
              </a:rPr>
              <a:t>The Why Behind the Math</a:t>
            </a:r>
            <a:endParaRPr lang="en-US" sz="4000">
              <a:solidFill>
                <a:schemeClr val="bg1"/>
              </a:solidFill>
            </a:endParaRPr>
          </a:p>
          <a:p>
            <a:pPr marL="456565">
              <a:buClr>
                <a:srgbClr val="ED7D31"/>
              </a:buClr>
            </a:pPr>
            <a:endParaRPr lang="en-US" sz="4000" baseline="30000">
              <a:solidFill>
                <a:schemeClr val="bg1"/>
              </a:solidFill>
            </a:endParaRPr>
          </a:p>
          <a:p>
            <a:pPr marL="1028065" indent="-571500">
              <a:buClr>
                <a:schemeClr val="bg1"/>
              </a:buClr>
              <a:buFont typeface="Arial" panose="020B0604020202020204" pitchFamily="34" charset="0"/>
              <a:buChar char="•"/>
            </a:pPr>
            <a:r>
              <a:rPr lang="en-US" sz="3600" b="0">
                <a:solidFill>
                  <a:schemeClr val="bg1"/>
                </a:solidFill>
                <a:latin typeface="Franklin Gothic Book"/>
              </a:rPr>
              <a:t>Problems develop from simple to complex</a:t>
            </a:r>
            <a:endParaRPr lang="en-US" sz="3600" b="0">
              <a:solidFill>
                <a:schemeClr val="bg1"/>
              </a:solidFill>
              <a:latin typeface="Franklin Gothic Book" panose="020B0503020102020204" pitchFamily="34" charset="0"/>
            </a:endParaRPr>
          </a:p>
          <a:p>
            <a:pPr marL="1028065" indent="-571500">
              <a:buClr>
                <a:srgbClr val="FFFFFF"/>
              </a:buClr>
              <a:buFont typeface="Arial" panose="020B0604020202020204" pitchFamily="34" charset="0"/>
              <a:buChar char="•"/>
            </a:pPr>
            <a:r>
              <a:rPr lang="en-US" sz="3600" b="0">
                <a:solidFill>
                  <a:schemeClr val="bg1"/>
                </a:solidFill>
                <a:latin typeface="Franklin Gothic Book"/>
              </a:rPr>
              <a:t>Hands-on and pictorial models</a:t>
            </a:r>
            <a:endParaRPr lang="en-US" sz="3600" b="0">
              <a:solidFill>
                <a:schemeClr val="bg1"/>
              </a:solidFill>
              <a:latin typeface="Franklin Gothic Book" panose="020B0503020102020204" pitchFamily="34" charset="0"/>
            </a:endParaRPr>
          </a:p>
          <a:p>
            <a:pPr marL="1028065" indent="-571500">
              <a:buClr>
                <a:srgbClr val="FFFFFF"/>
              </a:buClr>
              <a:buFont typeface="Arial" panose="020B0604020202020204" pitchFamily="34" charset="0"/>
              <a:buChar char="•"/>
            </a:pPr>
            <a:r>
              <a:rPr lang="en-US" sz="3600" b="0">
                <a:solidFill>
                  <a:schemeClr val="bg1"/>
                </a:solidFill>
                <a:latin typeface="Franklin Gothic Book"/>
              </a:rPr>
              <a:t>Practice opportunities </a:t>
            </a:r>
            <a:endParaRPr lang="en-US" sz="3600" b="0">
              <a:solidFill>
                <a:schemeClr val="bg1"/>
              </a:solidFill>
              <a:latin typeface="Franklin Gothic Book" panose="020B0503020102020204" pitchFamily="34" charset="0"/>
            </a:endParaRPr>
          </a:p>
          <a:p>
            <a:pPr marL="1028065" indent="-571500">
              <a:buClr>
                <a:srgbClr val="FFFFFF"/>
              </a:buClr>
              <a:buFont typeface="Arial" panose="020B0604020202020204" pitchFamily="34" charset="0"/>
              <a:buChar char="•"/>
            </a:pPr>
            <a:r>
              <a:rPr lang="en-US" sz="3600" b="0">
                <a:solidFill>
                  <a:schemeClr val="bg1"/>
                </a:solidFill>
                <a:latin typeface="Franklin Gothic Book"/>
              </a:rPr>
              <a:t>How mathematicians think</a:t>
            </a:r>
            <a:endParaRPr lang="en-US" sz="3600" b="0">
              <a:solidFill>
                <a:schemeClr val="bg1"/>
              </a:solidFill>
              <a:latin typeface="Franklin Gothic Book" panose="020B0503020102020204" pitchFamily="34" charset="0"/>
            </a:endParaRPr>
          </a:p>
          <a:p>
            <a:pPr marL="1028065" indent="-571500">
              <a:buClr>
                <a:srgbClr val="FFFFFF"/>
              </a:buClr>
              <a:buFont typeface="Arial" panose="020B0604020202020204" pitchFamily="34" charset="0"/>
              <a:buChar char="•"/>
            </a:pPr>
            <a:endParaRPr lang="en-US" sz="3600" b="0">
              <a:solidFill>
                <a:schemeClr val="bg1"/>
              </a:solidFill>
              <a:latin typeface="Franklin Gothic Book" panose="020B0503020102020204" pitchFamily="34" charset="0"/>
            </a:endParaRPr>
          </a:p>
          <a:p>
            <a:pPr marL="456565">
              <a:buClr>
                <a:schemeClr val="bg1"/>
              </a:buClr>
            </a:pPr>
            <a:endParaRPr lang="en-US" sz="3600" b="0">
              <a:solidFill>
                <a:schemeClr val="bg1"/>
              </a:solidFill>
              <a:latin typeface="Franklin Gothic Book" panose="020B0503020102020204" pitchFamily="34" charset="0"/>
            </a:endParaRPr>
          </a:p>
          <a:p>
            <a:pPr marL="1028065" indent="-571500">
              <a:buClr>
                <a:schemeClr val="bg1"/>
              </a:buClr>
              <a:buFont typeface="Arial" panose="020B0604020202020204" pitchFamily="34" charset="0"/>
              <a:buChar char="•"/>
            </a:pPr>
            <a:endParaRPr lang="en-US" sz="3600" b="0">
              <a:solidFill>
                <a:schemeClr val="bg1"/>
              </a:solidFill>
              <a:latin typeface="Franklin Gothic Book" panose="020B0503020102020204" pitchFamily="34" charset="0"/>
            </a:endParaRPr>
          </a:p>
          <a:p>
            <a:pPr marL="456565">
              <a:buClr>
                <a:schemeClr val="bg1"/>
              </a:buClr>
            </a:pPr>
            <a:endParaRPr lang="en-US" sz="3600" b="0">
              <a:solidFill>
                <a:schemeClr val="bg1"/>
              </a:solidFill>
              <a:latin typeface="Franklin Gothic Book" panose="020B0503020102020204" pitchFamily="34" charset="0"/>
            </a:endParaRPr>
          </a:p>
        </p:txBody>
      </p:sp>
      <p:sp>
        <p:nvSpPr>
          <p:cNvPr id="6" name="Text Placeholder 13">
            <a:extLst>
              <a:ext uri="{FF2B5EF4-FFF2-40B4-BE49-F238E27FC236}">
                <a16:creationId xmlns:a16="http://schemas.microsoft.com/office/drawing/2014/main" id="{803575E9-0006-F03A-4820-4E2F879703EC}"/>
              </a:ext>
            </a:extLst>
          </p:cNvPr>
          <p:cNvSpPr txBox="1">
            <a:spLocks/>
          </p:cNvSpPr>
          <p:nvPr/>
        </p:nvSpPr>
        <p:spPr>
          <a:xfrm>
            <a:off x="2639869" y="8211483"/>
            <a:ext cx="7932064" cy="4019215"/>
          </a:xfrm>
          <a:prstGeom prst="rect">
            <a:avLst/>
          </a:prstGeom>
        </p:spPr>
        <p:txBody>
          <a:bodyPr lIns="91440" tIns="45720" rIns="91440" bIns="45720" numCol="1" spcCol="457200" anchor="t"/>
          <a:lstStyle>
            <a:defPPr>
              <a:defRPr lang="en-US"/>
            </a:defPPr>
            <a:lvl1pPr marL="0" algn="l" defTabSz="457200" rtl="0" eaLnBrk="1" latinLnBrk="0" hangingPunct="1">
              <a:buNone/>
              <a:defRPr sz="8000" b="1" i="0" kern="1200">
                <a:solidFill>
                  <a:srgbClr val="96B5AE"/>
                </a:solidFill>
                <a:latin typeface="Franklin Gothic Demi"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6565"/>
            <a:endParaRPr lang="en-US" sz="1100">
              <a:solidFill>
                <a:schemeClr val="bg1"/>
              </a:solidFill>
              <a:latin typeface="Franklin Gothic Demi"/>
            </a:endParaRPr>
          </a:p>
          <a:p>
            <a:pPr marL="456565"/>
            <a:r>
              <a:rPr lang="en-US" sz="4000">
                <a:solidFill>
                  <a:schemeClr val="bg1"/>
                </a:solidFill>
                <a:latin typeface="Franklin Gothic Demi"/>
              </a:rPr>
              <a:t>Joyful Math Experiences</a:t>
            </a:r>
            <a:endParaRPr lang="en-US">
              <a:solidFill>
                <a:schemeClr val="bg1"/>
              </a:solidFill>
            </a:endParaRPr>
          </a:p>
          <a:p>
            <a:pPr marL="456565">
              <a:buClr>
                <a:srgbClr val="ED7D31"/>
              </a:buClr>
            </a:pPr>
            <a:endParaRPr lang="en-US" sz="4000" baseline="30000">
              <a:solidFill>
                <a:schemeClr val="bg1"/>
              </a:solidFill>
            </a:endParaRPr>
          </a:p>
          <a:p>
            <a:pPr marL="1028065" indent="-571500">
              <a:buClr>
                <a:schemeClr val="bg1"/>
              </a:buClr>
              <a:buFont typeface="Arial" panose="020B0604020202020204" pitchFamily="34" charset="0"/>
              <a:buChar char="•"/>
            </a:pPr>
            <a:r>
              <a:rPr lang="en-US" sz="3600" b="0">
                <a:solidFill>
                  <a:schemeClr val="bg1"/>
                </a:solidFill>
                <a:latin typeface="Franklin Gothic Book"/>
              </a:rPr>
              <a:t>Real life connections</a:t>
            </a:r>
            <a:endParaRPr lang="en-US" sz="3600" b="0">
              <a:solidFill>
                <a:schemeClr val="bg1"/>
              </a:solidFill>
              <a:latin typeface="Franklin Gothic Book" panose="020B0503020102020204" pitchFamily="34" charset="0"/>
            </a:endParaRPr>
          </a:p>
          <a:p>
            <a:pPr marL="1028065" indent="-571500">
              <a:buClr>
                <a:srgbClr val="FFFFFF"/>
              </a:buClr>
              <a:buFont typeface="Arial" panose="020B0604020202020204" pitchFamily="34" charset="0"/>
              <a:buChar char="•"/>
            </a:pPr>
            <a:r>
              <a:rPr lang="en-US" sz="3600" b="0">
                <a:solidFill>
                  <a:schemeClr val="bg1"/>
                </a:solidFill>
                <a:latin typeface="Franklin Gothic Book"/>
              </a:rPr>
              <a:t>Interactive learning</a:t>
            </a:r>
            <a:endParaRPr lang="en-US" sz="3600" b="0">
              <a:solidFill>
                <a:schemeClr val="bg1"/>
              </a:solidFill>
              <a:latin typeface="Franklin Gothic Book" panose="020B0503020102020204" pitchFamily="34" charset="0"/>
            </a:endParaRPr>
          </a:p>
          <a:p>
            <a:pPr marL="1028065" indent="-571500">
              <a:buClr>
                <a:srgbClr val="FFFFFF"/>
              </a:buClr>
              <a:buFont typeface="Arial" panose="020B0604020202020204" pitchFamily="34" charset="0"/>
              <a:buChar char="•"/>
            </a:pPr>
            <a:r>
              <a:rPr lang="en-US" sz="3600" b="0">
                <a:solidFill>
                  <a:schemeClr val="bg1"/>
                </a:solidFill>
                <a:latin typeface="Franklin Gothic Book"/>
              </a:rPr>
              <a:t>Talking about math</a:t>
            </a:r>
            <a:endParaRPr lang="en-US" sz="3600" b="0">
              <a:solidFill>
                <a:schemeClr val="bg1"/>
              </a:solidFill>
              <a:latin typeface="Franklin Gothic Book" panose="020B0503020102020204" pitchFamily="34" charset="0"/>
            </a:endParaRPr>
          </a:p>
          <a:p>
            <a:pPr marL="1028065" indent="-571500">
              <a:buClr>
                <a:srgbClr val="FFFFFF"/>
              </a:buClr>
              <a:buFont typeface="Arial" panose="020B0604020202020204" pitchFamily="34" charset="0"/>
              <a:buChar char="•"/>
            </a:pPr>
            <a:r>
              <a:rPr lang="en-US" sz="3600" b="0">
                <a:solidFill>
                  <a:schemeClr val="bg1"/>
                </a:solidFill>
                <a:latin typeface="Franklin Gothic Book"/>
              </a:rPr>
              <a:t>Collaboration with peers</a:t>
            </a:r>
            <a:endParaRPr lang="en-US" sz="3600" b="0">
              <a:solidFill>
                <a:schemeClr val="bg1"/>
              </a:solidFill>
              <a:latin typeface="Franklin Gothic Book" panose="020B0503020102020204" pitchFamily="34" charset="0"/>
            </a:endParaRPr>
          </a:p>
          <a:p>
            <a:pPr marL="1028065" indent="-571500">
              <a:buClr>
                <a:schemeClr val="bg1"/>
              </a:buClr>
              <a:buFont typeface="Arial" panose="020B0604020202020204" pitchFamily="34" charset="0"/>
              <a:buChar char="•"/>
            </a:pPr>
            <a:endParaRPr lang="en-US" sz="3600" b="0">
              <a:solidFill>
                <a:schemeClr val="bg1"/>
              </a:solidFill>
              <a:latin typeface="Franklin Gothic Book" panose="020B0503020102020204" pitchFamily="34" charset="0"/>
            </a:endParaRPr>
          </a:p>
          <a:p>
            <a:pPr marL="456565">
              <a:buClr>
                <a:schemeClr val="bg1"/>
              </a:buClr>
            </a:pPr>
            <a:endParaRPr lang="en-US" sz="3600" b="0">
              <a:solidFill>
                <a:schemeClr val="bg1"/>
              </a:solidFill>
              <a:latin typeface="Franklin Gothic Book" panose="020B0503020102020204" pitchFamily="34" charset="0"/>
            </a:endParaRPr>
          </a:p>
        </p:txBody>
      </p:sp>
      <p:sp>
        <p:nvSpPr>
          <p:cNvPr id="4" name="TextBox 3">
            <a:extLst>
              <a:ext uri="{FF2B5EF4-FFF2-40B4-BE49-F238E27FC236}">
                <a16:creationId xmlns:a16="http://schemas.microsoft.com/office/drawing/2014/main" id="{2FA2A1E6-5BF5-0A11-2A0B-8C5CBE9728DB}"/>
              </a:ext>
            </a:extLst>
          </p:cNvPr>
          <p:cNvSpPr txBox="1"/>
          <p:nvPr/>
        </p:nvSpPr>
        <p:spPr>
          <a:xfrm>
            <a:off x="21431276" y="13246040"/>
            <a:ext cx="2882767" cy="307777"/>
          </a:xfrm>
          <a:prstGeom prst="rect">
            <a:avLst/>
          </a:prstGeom>
          <a:noFill/>
        </p:spPr>
        <p:txBody>
          <a:bodyPr wrap="square" rtlCol="0">
            <a:spAutoFit/>
          </a:bodyPr>
          <a:lstStyle/>
          <a:p>
            <a:pPr algn="r"/>
            <a:r>
              <a:rPr lang="en-US" sz="1400">
                <a:solidFill>
                  <a:schemeClr val="bg1">
                    <a:lumMod val="50000"/>
                  </a:schemeClr>
                </a:solidFill>
              </a:rPr>
              <a:t>© 2022 Great Minds PBC</a:t>
            </a:r>
          </a:p>
        </p:txBody>
      </p:sp>
    </p:spTree>
    <p:extLst>
      <p:ext uri="{BB962C8B-B14F-4D97-AF65-F5344CB8AC3E}">
        <p14:creationId xmlns:p14="http://schemas.microsoft.com/office/powerpoint/2010/main" val="3275676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72C4C3-FDEA-4364-A7FC-31C4A3F970CC}"/>
              </a:ext>
            </a:extLst>
          </p:cNvPr>
          <p:cNvSpPr>
            <a:spLocks noGrp="1"/>
          </p:cNvSpPr>
          <p:nvPr>
            <p:ph type="title"/>
          </p:nvPr>
        </p:nvSpPr>
        <p:spPr>
          <a:xfrm>
            <a:off x="1664930" y="262177"/>
            <a:ext cx="18004007" cy="1237124"/>
          </a:xfrm>
        </p:spPr>
        <p:txBody>
          <a:bodyPr>
            <a:normAutofit/>
          </a:bodyPr>
          <a:lstStyle/>
          <a:p>
            <a:r>
              <a:rPr lang="en-US" b="1">
                <a:latin typeface="Franklin Gothic ATF" panose="020B0503060602040204" pitchFamily="34" charset="77"/>
              </a:rPr>
              <a:t>Student Materials l </a:t>
            </a:r>
            <a:r>
              <a:rPr lang="en-US" b="1">
                <a:solidFill>
                  <a:srgbClr val="F26A36"/>
                </a:solidFill>
                <a:latin typeface="Franklin Gothic ATF" panose="020B0503060602040204" pitchFamily="34" charset="77"/>
              </a:rPr>
              <a:t>K–5</a:t>
            </a:r>
            <a:endParaRPr lang="en-US" b="1">
              <a:solidFill>
                <a:srgbClr val="F36B33"/>
              </a:solidFill>
              <a:latin typeface="Franklin Gothic ATF" panose="020B0503060602040204" pitchFamily="34" charset="77"/>
            </a:endParaRPr>
          </a:p>
        </p:txBody>
      </p:sp>
      <p:grpSp>
        <p:nvGrpSpPr>
          <p:cNvPr id="2" name="Group 1">
            <a:extLst>
              <a:ext uri="{FF2B5EF4-FFF2-40B4-BE49-F238E27FC236}">
                <a16:creationId xmlns:a16="http://schemas.microsoft.com/office/drawing/2014/main" id="{AAD80DB8-C6DB-6E56-71DB-32CED8E22F1E}"/>
              </a:ext>
            </a:extLst>
          </p:cNvPr>
          <p:cNvGrpSpPr/>
          <p:nvPr/>
        </p:nvGrpSpPr>
        <p:grpSpPr>
          <a:xfrm>
            <a:off x="3816300" y="7175284"/>
            <a:ext cx="7700210" cy="6097872"/>
            <a:chOff x="7283565" y="7116591"/>
            <a:chExt cx="7700210" cy="6097872"/>
          </a:xfrm>
        </p:grpSpPr>
        <p:pic>
          <p:nvPicPr>
            <p:cNvPr id="11" name="Picture 10">
              <a:extLst>
                <a:ext uri="{FF2B5EF4-FFF2-40B4-BE49-F238E27FC236}">
                  <a16:creationId xmlns:a16="http://schemas.microsoft.com/office/drawing/2014/main" id="{AA9A8610-A012-3B40-8C28-FAF4EBE8A6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9745" y="7116591"/>
              <a:ext cx="6327850" cy="5912020"/>
            </a:xfrm>
            <a:prstGeom prst="rect">
              <a:avLst/>
            </a:prstGeom>
          </p:spPr>
        </p:pic>
        <p:sp>
          <p:nvSpPr>
            <p:cNvPr id="12" name="Text Placeholder 13">
              <a:extLst>
                <a:ext uri="{FF2B5EF4-FFF2-40B4-BE49-F238E27FC236}">
                  <a16:creationId xmlns:a16="http://schemas.microsoft.com/office/drawing/2014/main" id="{6D158F4F-B8B8-384D-A1C2-01DBEC76B8A1}"/>
                </a:ext>
              </a:extLst>
            </p:cNvPr>
            <p:cNvSpPr txBox="1">
              <a:spLocks/>
            </p:cNvSpPr>
            <p:nvPr/>
          </p:nvSpPr>
          <p:spPr>
            <a:xfrm>
              <a:off x="7283565" y="12362543"/>
              <a:ext cx="7700210" cy="851920"/>
            </a:xfrm>
            <a:prstGeom prst="rect">
              <a:avLst/>
            </a:prstGeom>
          </p:spPr>
          <p:txBody>
            <a:bodyPr numCol="1" spcCol="457200" anchor="t"/>
            <a:lstStyle>
              <a:defPPr>
                <a:defRPr lang="en-US"/>
              </a:defPPr>
              <a:lvl1pPr marL="0" algn="l" defTabSz="457200" rtl="0" eaLnBrk="1" latinLnBrk="0" hangingPunct="1">
                <a:buNone/>
                <a:defRPr sz="8000" b="1" i="0" kern="1200">
                  <a:solidFill>
                    <a:srgbClr val="96B5AE"/>
                  </a:solidFill>
                  <a:latin typeface="Franklin Gothic Demi"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b="0">
                  <a:solidFill>
                    <a:schemeClr val="tx1"/>
                  </a:solidFill>
                  <a:latin typeface="Franklin Gothic Book" panose="020B0503020102020204" pitchFamily="34" charset="0"/>
                </a:rPr>
                <a:t>Great Minds</a:t>
              </a:r>
              <a:r>
                <a:rPr lang="en-US" sz="3600" b="0" baseline="30000">
                  <a:solidFill>
                    <a:schemeClr val="tx1"/>
                  </a:solidFill>
                  <a:latin typeface="Franklin Gothic Book" panose="020B0503020102020204" pitchFamily="34" charset="0"/>
                </a:rPr>
                <a:t>®</a:t>
              </a:r>
              <a:r>
                <a:rPr lang="en-US" sz="4400" b="0">
                  <a:solidFill>
                    <a:schemeClr val="tx1"/>
                  </a:solidFill>
                  <a:latin typeface="Franklin Gothic Book" panose="020B0503020102020204" pitchFamily="34" charset="0"/>
                </a:rPr>
                <a:t> </a:t>
              </a:r>
              <a:r>
                <a:rPr lang="en-US" sz="4400">
                  <a:solidFill>
                    <a:srgbClr val="F26A36"/>
                  </a:solidFill>
                </a:rPr>
                <a:t>Digital Platform</a:t>
              </a:r>
            </a:p>
          </p:txBody>
        </p:sp>
      </p:grpSp>
      <p:grpSp>
        <p:nvGrpSpPr>
          <p:cNvPr id="13" name="Group 12">
            <a:extLst>
              <a:ext uri="{FF2B5EF4-FFF2-40B4-BE49-F238E27FC236}">
                <a16:creationId xmlns:a16="http://schemas.microsoft.com/office/drawing/2014/main" id="{239CE452-7244-D34B-82A6-81D8093A90F3}"/>
              </a:ext>
            </a:extLst>
          </p:cNvPr>
          <p:cNvGrpSpPr/>
          <p:nvPr/>
        </p:nvGrpSpPr>
        <p:grpSpPr>
          <a:xfrm>
            <a:off x="3236198" y="1341114"/>
            <a:ext cx="9510605" cy="6801326"/>
            <a:chOff x="13767806" y="1341062"/>
            <a:chExt cx="9969043" cy="7129169"/>
          </a:xfrm>
        </p:grpSpPr>
        <p:grpSp>
          <p:nvGrpSpPr>
            <p:cNvPr id="14" name="Learn &amp; Apply">
              <a:extLst>
                <a:ext uri="{FF2B5EF4-FFF2-40B4-BE49-F238E27FC236}">
                  <a16:creationId xmlns:a16="http://schemas.microsoft.com/office/drawing/2014/main" id="{DEAF740D-DD3B-4847-BCEE-8470D0A4E9AE}"/>
                </a:ext>
              </a:extLst>
            </p:cNvPr>
            <p:cNvGrpSpPr/>
            <p:nvPr/>
          </p:nvGrpSpPr>
          <p:grpSpPr>
            <a:xfrm>
              <a:off x="13767806" y="1341062"/>
              <a:ext cx="9969043" cy="7129169"/>
              <a:chOff x="7770454" y="740806"/>
              <a:chExt cx="5102815" cy="3584521"/>
            </a:xfrm>
          </p:grpSpPr>
          <p:pic>
            <p:nvPicPr>
              <p:cNvPr id="17" name="Picture 16">
                <a:extLst>
                  <a:ext uri="{FF2B5EF4-FFF2-40B4-BE49-F238E27FC236}">
                    <a16:creationId xmlns:a16="http://schemas.microsoft.com/office/drawing/2014/main" id="{6AA59F91-6075-6442-BE60-4D955893DD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930" b="9189"/>
              <a:stretch/>
            </p:blipFill>
            <p:spPr>
              <a:xfrm>
                <a:off x="7770454" y="740806"/>
                <a:ext cx="3780137" cy="2925844"/>
              </a:xfrm>
              <a:prstGeom prst="rect">
                <a:avLst/>
              </a:prstGeom>
            </p:spPr>
          </p:pic>
          <p:pic>
            <p:nvPicPr>
              <p:cNvPr id="18" name="Picture 17">
                <a:extLst>
                  <a:ext uri="{FF2B5EF4-FFF2-40B4-BE49-F238E27FC236}">
                    <a16:creationId xmlns:a16="http://schemas.microsoft.com/office/drawing/2014/main" id="{8F042984-CDF1-3F4C-8234-214FD2B001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01" t="240" r="-601" b="9489"/>
              <a:stretch/>
            </p:blipFill>
            <p:spPr>
              <a:xfrm>
                <a:off x="9093132" y="1018904"/>
                <a:ext cx="3780137" cy="3306423"/>
              </a:xfrm>
              <a:prstGeom prst="rect">
                <a:avLst/>
              </a:prstGeom>
            </p:spPr>
          </p:pic>
        </p:grpSp>
        <p:sp>
          <p:nvSpPr>
            <p:cNvPr id="15" name="Text Placeholder 13">
              <a:extLst>
                <a:ext uri="{FF2B5EF4-FFF2-40B4-BE49-F238E27FC236}">
                  <a16:creationId xmlns:a16="http://schemas.microsoft.com/office/drawing/2014/main" id="{3603E2D7-F671-5843-8A2C-1C1451AC1D05}"/>
                </a:ext>
              </a:extLst>
            </p:cNvPr>
            <p:cNvSpPr txBox="1">
              <a:spLocks/>
            </p:cNvSpPr>
            <p:nvPr/>
          </p:nvSpPr>
          <p:spPr>
            <a:xfrm>
              <a:off x="18003715" y="2149498"/>
              <a:ext cx="5613945" cy="821912"/>
            </a:xfrm>
            <a:prstGeom prst="rect">
              <a:avLst/>
            </a:prstGeom>
          </p:spPr>
          <p:txBody>
            <a:bodyPr numCol="1" spcCol="457200" anchor="t"/>
            <a:lstStyle>
              <a:defPPr>
                <a:defRPr lang="en-US"/>
              </a:defPPr>
              <a:lvl1pPr marL="0" algn="l" defTabSz="457200" rtl="0" eaLnBrk="1" latinLnBrk="0" hangingPunct="1">
                <a:buNone/>
                <a:defRPr sz="8000" b="1" i="0" kern="1200">
                  <a:solidFill>
                    <a:srgbClr val="96B5AE"/>
                  </a:solidFill>
                  <a:latin typeface="Franklin Gothic Demi"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400" i="1">
                  <a:solidFill>
                    <a:srgbClr val="F26A36"/>
                  </a:solidFill>
                </a:rPr>
                <a:t>Learn </a:t>
              </a:r>
              <a:r>
                <a:rPr lang="en-US" sz="4400">
                  <a:solidFill>
                    <a:schemeClr val="tx1"/>
                  </a:solidFill>
                </a:rPr>
                <a:t>&amp;</a:t>
              </a:r>
              <a:r>
                <a:rPr lang="en-US" sz="4400" i="1">
                  <a:solidFill>
                    <a:srgbClr val="F26A36"/>
                  </a:solidFill>
                </a:rPr>
                <a:t> Apply</a:t>
              </a:r>
              <a:r>
                <a:rPr lang="en-US" sz="4400" i="1">
                  <a:solidFill>
                    <a:schemeClr val="tx1"/>
                  </a:solidFill>
                </a:rPr>
                <a:t> </a:t>
              </a:r>
              <a:r>
                <a:rPr lang="en-US" sz="4400" b="0">
                  <a:solidFill>
                    <a:schemeClr val="tx1"/>
                  </a:solidFill>
                  <a:latin typeface="Franklin Gothic Book" panose="020B0503020102020204" pitchFamily="34" charset="0"/>
                </a:rPr>
                <a:t>books</a:t>
              </a:r>
            </a:p>
          </p:txBody>
        </p:sp>
      </p:grpSp>
      <p:grpSp>
        <p:nvGrpSpPr>
          <p:cNvPr id="19" name="Group 18">
            <a:extLst>
              <a:ext uri="{FF2B5EF4-FFF2-40B4-BE49-F238E27FC236}">
                <a16:creationId xmlns:a16="http://schemas.microsoft.com/office/drawing/2014/main" id="{57582C4E-B55C-DA42-9B54-C57143E6C5FA}"/>
              </a:ext>
            </a:extLst>
          </p:cNvPr>
          <p:cNvGrpSpPr/>
          <p:nvPr/>
        </p:nvGrpSpPr>
        <p:grpSpPr>
          <a:xfrm>
            <a:off x="13495040" y="2188194"/>
            <a:ext cx="7045403" cy="6842671"/>
            <a:chOff x="2786747" y="2777395"/>
            <a:chExt cx="10471664" cy="9904944"/>
          </a:xfrm>
        </p:grpSpPr>
        <p:pic>
          <p:nvPicPr>
            <p:cNvPr id="20" name="Didax">
              <a:extLst>
                <a:ext uri="{FF2B5EF4-FFF2-40B4-BE49-F238E27FC236}">
                  <a16:creationId xmlns:a16="http://schemas.microsoft.com/office/drawing/2014/main" id="{186D3B49-627F-D54F-9112-A3CDC9987201}"/>
                </a:ext>
              </a:extLst>
            </p:cNvPr>
            <p:cNvPicPr>
              <a:picLocks noChangeAspect="1"/>
            </p:cNvPicPr>
            <p:nvPr/>
          </p:nvPicPr>
          <p:blipFill rotWithShape="1">
            <a:blip r:embed="rId6"/>
            <a:srcRect l="3678" t="22822" r="49688" b="49910"/>
            <a:stretch/>
          </p:blipFill>
          <p:spPr>
            <a:xfrm>
              <a:off x="2786747" y="2777395"/>
              <a:ext cx="10471664" cy="7923560"/>
            </a:xfrm>
            <a:prstGeom prst="rect">
              <a:avLst/>
            </a:prstGeom>
            <a:solidFill>
              <a:schemeClr val="bg1"/>
            </a:solidFill>
            <a:effectLst>
              <a:outerShdw blurRad="152400" dir="5400000" algn="ctr" rotWithShape="0">
                <a:srgbClr val="000000">
                  <a:alpha val="40000"/>
                </a:srgbClr>
              </a:outerShdw>
            </a:effectLst>
          </p:spPr>
        </p:pic>
        <p:sp>
          <p:nvSpPr>
            <p:cNvPr id="21" name="Text Placeholder 13">
              <a:extLst>
                <a:ext uri="{FF2B5EF4-FFF2-40B4-BE49-F238E27FC236}">
                  <a16:creationId xmlns:a16="http://schemas.microsoft.com/office/drawing/2014/main" id="{A697DFF8-F4CB-344A-A819-70460ABA8591}"/>
                </a:ext>
              </a:extLst>
            </p:cNvPr>
            <p:cNvSpPr txBox="1">
              <a:spLocks/>
            </p:cNvSpPr>
            <p:nvPr/>
          </p:nvSpPr>
          <p:spPr>
            <a:xfrm>
              <a:off x="3439098" y="11698146"/>
              <a:ext cx="7185252" cy="984193"/>
            </a:xfrm>
            <a:prstGeom prst="rect">
              <a:avLst/>
            </a:prstGeom>
          </p:spPr>
          <p:txBody>
            <a:bodyPr numCol="1" spcCol="457200" anchor="t"/>
            <a:lstStyle>
              <a:defPPr>
                <a:defRPr lang="en-US"/>
              </a:defPPr>
              <a:lvl1pPr marL="0" algn="l" defTabSz="457200" rtl="0" eaLnBrk="1" latinLnBrk="0" hangingPunct="1">
                <a:buNone/>
                <a:defRPr sz="8000" b="1" i="0" kern="1200">
                  <a:solidFill>
                    <a:srgbClr val="96B5AE"/>
                  </a:solidFill>
                  <a:latin typeface="Franklin Gothic Demi" panose="020B06030201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b="0" err="1">
                  <a:solidFill>
                    <a:schemeClr val="tx1"/>
                  </a:solidFill>
                  <a:latin typeface="Franklin Gothic Book" panose="020B0503020102020204" pitchFamily="34" charset="0"/>
                </a:rPr>
                <a:t>Didax</a:t>
              </a:r>
              <a:r>
                <a:rPr lang="en-US" sz="3600" b="0" baseline="30000">
                  <a:solidFill>
                    <a:schemeClr val="tx1"/>
                  </a:solidFill>
                  <a:latin typeface="Franklin Gothic Book" panose="020B0503020102020204" pitchFamily="34" charset="0"/>
                </a:rPr>
                <a:t>™</a:t>
              </a:r>
              <a:r>
                <a:rPr lang="en-US" sz="4400" b="0">
                  <a:solidFill>
                    <a:schemeClr val="tx1"/>
                  </a:solidFill>
                  <a:latin typeface="Franklin Gothic Book" panose="020B0503020102020204" pitchFamily="34" charset="0"/>
                </a:rPr>
                <a:t> </a:t>
              </a:r>
              <a:r>
                <a:rPr lang="en-US" sz="4400">
                  <a:solidFill>
                    <a:srgbClr val="F26A36"/>
                  </a:solidFill>
                </a:rPr>
                <a:t>manipulatives</a:t>
              </a:r>
            </a:p>
          </p:txBody>
        </p:sp>
      </p:grpSp>
      <p:pic>
        <p:nvPicPr>
          <p:cNvPr id="7" name="Picture 6" descr="A picture containing chart&#10;&#10;Description automatically generated">
            <a:extLst>
              <a:ext uri="{FF2B5EF4-FFF2-40B4-BE49-F238E27FC236}">
                <a16:creationId xmlns:a16="http://schemas.microsoft.com/office/drawing/2014/main" id="{7FC6B9F1-134A-C772-DAA1-2FED5F08D8D4}"/>
              </a:ext>
            </a:extLst>
          </p:cNvPr>
          <p:cNvPicPr>
            <a:picLocks noChangeAspect="1"/>
          </p:cNvPicPr>
          <p:nvPr/>
        </p:nvPicPr>
        <p:blipFill>
          <a:blip r:embed="rId7"/>
          <a:stretch>
            <a:fillRect/>
          </a:stretch>
        </p:blipFill>
        <p:spPr>
          <a:xfrm>
            <a:off x="18768230" y="6740073"/>
            <a:ext cx="5286088" cy="3659600"/>
          </a:xfrm>
          <a:prstGeom prst="rect">
            <a:avLst/>
          </a:prstGeom>
        </p:spPr>
      </p:pic>
    </p:spTree>
    <p:extLst>
      <p:ext uri="{BB962C8B-B14F-4D97-AF65-F5344CB8AC3E}">
        <p14:creationId xmlns:p14="http://schemas.microsoft.com/office/powerpoint/2010/main" val="2575924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EB96-D05F-4374-B392-BE583A757267}"/>
              </a:ext>
            </a:extLst>
          </p:cNvPr>
          <p:cNvSpPr>
            <a:spLocks noGrp="1"/>
          </p:cNvSpPr>
          <p:nvPr>
            <p:ph type="title"/>
          </p:nvPr>
        </p:nvSpPr>
        <p:spPr/>
        <p:txBody>
          <a:bodyPr/>
          <a:lstStyle/>
          <a:p>
            <a:r>
              <a:rPr lang="en-US" b="1">
                <a:latin typeface="Franklin Gothic ATF" panose="020B0503060602040204" pitchFamily="34" charset="77"/>
              </a:rPr>
              <a:t>Mathematics as a Story …</a:t>
            </a:r>
          </a:p>
        </p:txBody>
      </p:sp>
      <p:pic>
        <p:nvPicPr>
          <p:cNvPr id="3" name="Picture 3" descr="A picture containing table&#10;&#10;Description automatically generated">
            <a:extLst>
              <a:ext uri="{FF2B5EF4-FFF2-40B4-BE49-F238E27FC236}">
                <a16:creationId xmlns:a16="http://schemas.microsoft.com/office/drawing/2014/main" id="{7A995511-509E-C164-F219-D16578AA3BBA}"/>
              </a:ext>
            </a:extLst>
          </p:cNvPr>
          <p:cNvPicPr>
            <a:picLocks noChangeAspect="1"/>
          </p:cNvPicPr>
          <p:nvPr/>
        </p:nvPicPr>
        <p:blipFill>
          <a:blip r:embed="rId3"/>
          <a:stretch>
            <a:fillRect/>
          </a:stretch>
        </p:blipFill>
        <p:spPr>
          <a:xfrm>
            <a:off x="2438719" y="1624059"/>
            <a:ext cx="20081313" cy="11396569"/>
          </a:xfrm>
          <a:prstGeom prst="rect">
            <a:avLst/>
          </a:prstGeom>
        </p:spPr>
      </p:pic>
    </p:spTree>
    <p:extLst>
      <p:ext uri="{BB962C8B-B14F-4D97-AF65-F5344CB8AC3E}">
        <p14:creationId xmlns:p14="http://schemas.microsoft.com/office/powerpoint/2010/main" val="300106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02CC0D-629E-4E10-B4F1-30D3A53FD40E}"/>
              </a:ext>
            </a:extLst>
          </p:cNvPr>
          <p:cNvSpPr>
            <a:spLocks noGrp="1"/>
          </p:cNvSpPr>
          <p:nvPr>
            <p:ph type="title"/>
          </p:nvPr>
        </p:nvSpPr>
        <p:spPr>
          <a:xfrm>
            <a:off x="1768802" y="444026"/>
            <a:ext cx="17159066" cy="919194"/>
          </a:xfrm>
        </p:spPr>
        <p:txBody>
          <a:bodyPr>
            <a:normAutofit/>
          </a:bodyPr>
          <a:lstStyle/>
          <a:p>
            <a:r>
              <a:rPr lang="en-US" b="1">
                <a:latin typeface="Franklin Gothic ATF" panose="020B0503060602040204" pitchFamily="34" charset="77"/>
              </a:rPr>
              <a:t>A Story of Units</a:t>
            </a:r>
            <a:endParaRPr lang="en-US" b="1">
              <a:solidFill>
                <a:srgbClr val="F26A36"/>
              </a:solidFill>
              <a:latin typeface="Franklin Gothic ATF" panose="020B0503060602040204" pitchFamily="34" charset="77"/>
            </a:endParaRPr>
          </a:p>
        </p:txBody>
      </p:sp>
      <p:pic>
        <p:nvPicPr>
          <p:cNvPr id="10" name="Picture 9">
            <a:extLst>
              <a:ext uri="{FF2B5EF4-FFF2-40B4-BE49-F238E27FC236}">
                <a16:creationId xmlns:a16="http://schemas.microsoft.com/office/drawing/2014/main" id="{EE7E7B6F-A3C4-464E-99E6-27C94E7DF39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71464" y="2833727"/>
            <a:ext cx="4824024" cy="3830234"/>
          </a:xfrm>
          <a:prstGeom prst="rect">
            <a:avLst/>
          </a:prstGeom>
        </p:spPr>
      </p:pic>
      <p:pic>
        <p:nvPicPr>
          <p:cNvPr id="14" name="Picture 13">
            <a:extLst>
              <a:ext uri="{FF2B5EF4-FFF2-40B4-BE49-F238E27FC236}">
                <a16:creationId xmlns:a16="http://schemas.microsoft.com/office/drawing/2014/main" id="{22870135-087F-174C-900F-2F3B41410A4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657115" y="2788170"/>
            <a:ext cx="4624350" cy="3972393"/>
          </a:xfrm>
          <a:prstGeom prst="rect">
            <a:avLst/>
          </a:prstGeom>
        </p:spPr>
      </p:pic>
      <p:pic>
        <p:nvPicPr>
          <p:cNvPr id="16" name="Picture 15">
            <a:extLst>
              <a:ext uri="{FF2B5EF4-FFF2-40B4-BE49-F238E27FC236}">
                <a16:creationId xmlns:a16="http://schemas.microsoft.com/office/drawing/2014/main" id="{E1287472-A125-0C43-9844-31C0E5ABAF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416622" y="7510072"/>
            <a:ext cx="5259596" cy="4482090"/>
          </a:xfrm>
          <a:prstGeom prst="rect">
            <a:avLst/>
          </a:prstGeom>
        </p:spPr>
      </p:pic>
      <p:pic>
        <p:nvPicPr>
          <p:cNvPr id="17" name="Picture 16">
            <a:extLst>
              <a:ext uri="{FF2B5EF4-FFF2-40B4-BE49-F238E27FC236}">
                <a16:creationId xmlns:a16="http://schemas.microsoft.com/office/drawing/2014/main" id="{0A2BEB72-FC28-4645-9FD9-6B51B1F9D40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94926" y="7360294"/>
            <a:ext cx="5353014" cy="4394266"/>
          </a:xfrm>
          <a:prstGeom prst="rect">
            <a:avLst/>
          </a:prstGeom>
        </p:spPr>
      </p:pic>
      <p:grpSp>
        <p:nvGrpSpPr>
          <p:cNvPr id="18" name="Group 17">
            <a:extLst>
              <a:ext uri="{FF2B5EF4-FFF2-40B4-BE49-F238E27FC236}">
                <a16:creationId xmlns:a16="http://schemas.microsoft.com/office/drawing/2014/main" id="{86843C72-B735-D344-B1AC-79D1BCF59AFD}"/>
              </a:ext>
            </a:extLst>
          </p:cNvPr>
          <p:cNvGrpSpPr/>
          <p:nvPr/>
        </p:nvGrpSpPr>
        <p:grpSpPr>
          <a:xfrm>
            <a:off x="2407170" y="7420131"/>
            <a:ext cx="5639809" cy="4381339"/>
            <a:chOff x="2299490" y="7223444"/>
            <a:chExt cx="6008766" cy="4667967"/>
          </a:xfrm>
        </p:grpSpPr>
        <p:pic>
          <p:nvPicPr>
            <p:cNvPr id="19" name="Picture 18">
              <a:extLst>
                <a:ext uri="{FF2B5EF4-FFF2-40B4-BE49-F238E27FC236}">
                  <a16:creationId xmlns:a16="http://schemas.microsoft.com/office/drawing/2014/main" id="{E1ADD869-3A37-F644-BB61-C7959A9170C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299490" y="7223444"/>
              <a:ext cx="6008766" cy="4667967"/>
            </a:xfrm>
            <a:prstGeom prst="rect">
              <a:avLst/>
            </a:prstGeom>
          </p:spPr>
        </p:pic>
        <p:sp>
          <p:nvSpPr>
            <p:cNvPr id="20" name="Oval 19">
              <a:extLst>
                <a:ext uri="{FF2B5EF4-FFF2-40B4-BE49-F238E27FC236}">
                  <a16:creationId xmlns:a16="http://schemas.microsoft.com/office/drawing/2014/main" id="{062E76DB-AC5C-6445-B79B-948D6D371DBF}"/>
                </a:ext>
              </a:extLst>
            </p:cNvPr>
            <p:cNvSpPr/>
            <p:nvPr/>
          </p:nvSpPr>
          <p:spPr>
            <a:xfrm>
              <a:off x="2707040" y="9973158"/>
              <a:ext cx="1650865" cy="1650865"/>
            </a:xfrm>
            <a:prstGeom prst="ellipse">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AE3C9C6-2958-054E-8A8A-1DE1AB949413}"/>
                </a:ext>
              </a:extLst>
            </p:cNvPr>
            <p:cNvSpPr/>
            <p:nvPr/>
          </p:nvSpPr>
          <p:spPr>
            <a:xfrm>
              <a:off x="6305228" y="9960243"/>
              <a:ext cx="1650865" cy="1650865"/>
            </a:xfrm>
            <a:prstGeom prst="ellipse">
              <a:avLst/>
            </a:prstGeom>
            <a:solidFill>
              <a:srgbClr val="F9F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E5D7B83-900B-4443-B38B-994D218BC369}"/>
                </a:ext>
              </a:extLst>
            </p:cNvPr>
            <p:cNvSpPr/>
            <p:nvPr/>
          </p:nvSpPr>
          <p:spPr>
            <a:xfrm>
              <a:off x="4494509" y="7421104"/>
              <a:ext cx="1650865" cy="1650865"/>
            </a:xfrm>
            <a:prstGeom prst="ellipse">
              <a:avLst/>
            </a:prstGeom>
            <a:solidFill>
              <a:srgbClr val="F9F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18D98EA-43D9-BE4D-9EB3-FA1FF2CF5E7F}"/>
                    </a:ext>
                  </a:extLst>
                </p:cNvPr>
                <p:cNvSpPr txBox="1"/>
                <p:nvPr/>
              </p:nvSpPr>
              <p:spPr>
                <a:xfrm>
                  <a:off x="4834529" y="7470871"/>
                  <a:ext cx="1101324" cy="149508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sz="4800" i="1" smtClean="0">
                                <a:latin typeface="Cambria Math" panose="02040503050406030204" pitchFamily="18" charset="0"/>
                              </a:rPr>
                            </m:ctrlPr>
                          </m:fPr>
                          <m:num>
                            <m:r>
                              <a:rPr lang="en-US" sz="4800" b="0" i="1" smtClean="0">
                                <a:latin typeface="Cambria Math" panose="02040503050406030204" pitchFamily="18" charset="0"/>
                              </a:rPr>
                              <m:t>5</m:t>
                            </m:r>
                          </m:num>
                          <m:den>
                            <m:r>
                              <a:rPr lang="en-US" sz="4800" b="0" i="1" smtClean="0">
                                <a:latin typeface="Cambria Math" panose="02040503050406030204" pitchFamily="18" charset="0"/>
                              </a:rPr>
                              <m:t>5</m:t>
                            </m:r>
                          </m:den>
                        </m:f>
                      </m:oMath>
                    </m:oMathPara>
                  </a14:m>
                  <a:endParaRPr lang="en-US" sz="4800">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A18D98EA-43D9-BE4D-9EB3-FA1FF2CF5E7F}"/>
                    </a:ext>
                  </a:extLst>
                </p:cNvPr>
                <p:cNvSpPr txBox="1">
                  <a:spLocks noRot="1" noChangeAspect="1" noMove="1" noResize="1" noEditPoints="1" noAdjustHandles="1" noChangeArrowheads="1" noChangeShapeType="1" noTextEdit="1"/>
                </p:cNvSpPr>
                <p:nvPr/>
              </p:nvSpPr>
              <p:spPr>
                <a:xfrm>
                  <a:off x="4834529" y="7470871"/>
                  <a:ext cx="1101324" cy="1495089"/>
                </a:xfrm>
                <a:prstGeom prst="rect">
                  <a:avLst/>
                </a:prstGeom>
                <a:blipFill>
                  <a:blip r:embed="rId9"/>
                  <a:stretch>
                    <a:fillRect b="-21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EF4CFF2-6933-5B45-9AFE-928EE53E18BC}"/>
                    </a:ext>
                  </a:extLst>
                </p:cNvPr>
                <p:cNvSpPr txBox="1"/>
                <p:nvPr/>
              </p:nvSpPr>
              <p:spPr>
                <a:xfrm>
                  <a:off x="6614252" y="10025508"/>
                  <a:ext cx="1101324" cy="149508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sz="4800" i="1" smtClean="0">
                                <a:latin typeface="Cambria Math" panose="02040503050406030204" pitchFamily="18" charset="0"/>
                              </a:rPr>
                            </m:ctrlPr>
                          </m:fPr>
                          <m:num>
                            <m:r>
                              <a:rPr lang="en-US" sz="4800" b="0" i="1" smtClean="0">
                                <a:latin typeface="Cambria Math" panose="02040503050406030204" pitchFamily="18" charset="0"/>
                              </a:rPr>
                              <m:t>3</m:t>
                            </m:r>
                          </m:num>
                          <m:den>
                            <m:r>
                              <a:rPr lang="en-US" sz="4800" b="0" i="1" smtClean="0">
                                <a:latin typeface="Cambria Math" panose="02040503050406030204" pitchFamily="18" charset="0"/>
                              </a:rPr>
                              <m:t>5</m:t>
                            </m:r>
                          </m:den>
                        </m:f>
                      </m:oMath>
                    </m:oMathPara>
                  </a14:m>
                  <a:endParaRPr lang="en-US" sz="4800">
                    <a:latin typeface="Cambria Math" panose="02040503050406030204" pitchFamily="18" charset="0"/>
                    <a:ea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EEF4CFF2-6933-5B45-9AFE-928EE53E18BC}"/>
                    </a:ext>
                  </a:extLst>
                </p:cNvPr>
                <p:cNvSpPr txBox="1">
                  <a:spLocks noRot="1" noChangeAspect="1" noMove="1" noResize="1" noEditPoints="1" noAdjustHandles="1" noChangeArrowheads="1" noChangeShapeType="1" noTextEdit="1"/>
                </p:cNvSpPr>
                <p:nvPr/>
              </p:nvSpPr>
              <p:spPr>
                <a:xfrm>
                  <a:off x="6614252" y="10025508"/>
                  <a:ext cx="1101324" cy="1495089"/>
                </a:xfrm>
                <a:prstGeom prst="rect">
                  <a:avLst/>
                </a:prstGeom>
                <a:blipFill>
                  <a:blip r:embed="rId10"/>
                  <a:stretch>
                    <a:fillRect b="-1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B7006C3-ABF8-7D47-AFEF-277DD10A1D38}"/>
                    </a:ext>
                  </a:extLst>
                </p:cNvPr>
                <p:cNvSpPr txBox="1"/>
                <p:nvPr/>
              </p:nvSpPr>
              <p:spPr>
                <a:xfrm>
                  <a:off x="3035380" y="10025508"/>
                  <a:ext cx="1101324" cy="149508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sz="4800" i="1" smtClean="0">
                                <a:latin typeface="Cambria Math" panose="02040503050406030204" pitchFamily="18" charset="0"/>
                              </a:rPr>
                            </m:ctrlPr>
                          </m:fPr>
                          <m:num>
                            <m:r>
                              <a:rPr lang="en-US" sz="4800" b="0" i="1" smtClean="0">
                                <a:latin typeface="Cambria Math" panose="02040503050406030204" pitchFamily="18" charset="0"/>
                              </a:rPr>
                              <m:t>2</m:t>
                            </m:r>
                          </m:num>
                          <m:den>
                            <m:r>
                              <a:rPr lang="en-US" sz="4800" b="0" i="1" smtClean="0">
                                <a:latin typeface="Cambria Math" panose="02040503050406030204" pitchFamily="18" charset="0"/>
                              </a:rPr>
                              <m:t>5</m:t>
                            </m:r>
                          </m:den>
                        </m:f>
                      </m:oMath>
                    </m:oMathPara>
                  </a14:m>
                  <a:endParaRPr lang="en-US" sz="4800">
                    <a:latin typeface="Cambria Math" panose="02040503050406030204" pitchFamily="18" charset="0"/>
                    <a:ea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1B7006C3-ABF8-7D47-AFEF-277DD10A1D38}"/>
                    </a:ext>
                  </a:extLst>
                </p:cNvPr>
                <p:cNvSpPr txBox="1">
                  <a:spLocks noRot="1" noChangeAspect="1" noMove="1" noResize="1" noEditPoints="1" noAdjustHandles="1" noChangeArrowheads="1" noChangeShapeType="1" noTextEdit="1"/>
                </p:cNvSpPr>
                <p:nvPr/>
              </p:nvSpPr>
              <p:spPr>
                <a:xfrm>
                  <a:off x="3035380" y="10025508"/>
                  <a:ext cx="1101324" cy="1495089"/>
                </a:xfrm>
                <a:prstGeom prst="rect">
                  <a:avLst/>
                </a:prstGeom>
                <a:blipFill>
                  <a:blip r:embed="rId11"/>
                  <a:stretch>
                    <a:fillRect b="-1304"/>
                  </a:stretch>
                </a:blipFill>
              </p:spPr>
              <p:txBody>
                <a:bodyPr/>
                <a:lstStyle/>
                <a:p>
                  <a:r>
                    <a:rPr lang="en-US">
                      <a:noFill/>
                    </a:rPr>
                    <a:t> </a:t>
                  </a:r>
                </a:p>
              </p:txBody>
            </p:sp>
          </mc:Fallback>
        </mc:AlternateContent>
      </p:grpSp>
      <p:pic>
        <p:nvPicPr>
          <p:cNvPr id="26" name="Picture 25">
            <a:extLst>
              <a:ext uri="{FF2B5EF4-FFF2-40B4-BE49-F238E27FC236}">
                <a16:creationId xmlns:a16="http://schemas.microsoft.com/office/drawing/2014/main" id="{DF9FF397-095E-B842-8196-9E1B4BB2302E}"/>
              </a:ext>
            </a:extLst>
          </p:cNvPr>
          <p:cNvPicPr>
            <a:picLocks noChangeAspect="1"/>
          </p:cNvPicPr>
          <p:nvPr/>
        </p:nvPicPr>
        <p:blipFill>
          <a:blip r:embed="rId12">
            <a:clrChange>
              <a:clrFrom>
                <a:srgbClr val="FFFFFF"/>
              </a:clrFrom>
              <a:clrTo>
                <a:srgbClr val="FFFFFF">
                  <a:alpha val="0"/>
                </a:srgbClr>
              </a:clrTo>
            </a:clrChange>
          </a:blip>
          <a:srcRect/>
          <a:stretch/>
        </p:blipFill>
        <p:spPr>
          <a:xfrm>
            <a:off x="3177915" y="2653656"/>
            <a:ext cx="4254817" cy="4211839"/>
          </a:xfrm>
          <a:prstGeom prst="rect">
            <a:avLst/>
          </a:prstGeom>
        </p:spPr>
      </p:pic>
      <p:sp>
        <p:nvSpPr>
          <p:cNvPr id="4" name="TextBox 3">
            <a:extLst>
              <a:ext uri="{FF2B5EF4-FFF2-40B4-BE49-F238E27FC236}">
                <a16:creationId xmlns:a16="http://schemas.microsoft.com/office/drawing/2014/main" id="{7FD47558-49BF-824B-53B9-891A1843C273}"/>
              </a:ext>
            </a:extLst>
          </p:cNvPr>
          <p:cNvSpPr txBox="1"/>
          <p:nvPr/>
        </p:nvSpPr>
        <p:spPr>
          <a:xfrm>
            <a:off x="10722392" y="12465676"/>
            <a:ext cx="46474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4472C4"/>
                </a:solidFill>
                <a:ea typeface="Calibri"/>
                <a:cs typeface="Calibri"/>
              </a:rPr>
              <a:t>Number Bonds </a:t>
            </a:r>
            <a:endParaRPr lang="en-US" sz="4000" b="1">
              <a:solidFill>
                <a:srgbClr val="4472C4"/>
              </a:solidFill>
            </a:endParaRPr>
          </a:p>
        </p:txBody>
      </p:sp>
    </p:spTree>
    <p:extLst>
      <p:ext uri="{BB962C8B-B14F-4D97-AF65-F5344CB8AC3E}">
        <p14:creationId xmlns:p14="http://schemas.microsoft.com/office/powerpoint/2010/main" val="134471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02CC0D-629E-4E10-B4F1-30D3A53FD40E}"/>
              </a:ext>
            </a:extLst>
          </p:cNvPr>
          <p:cNvSpPr>
            <a:spLocks noGrp="1"/>
          </p:cNvSpPr>
          <p:nvPr>
            <p:ph type="title"/>
          </p:nvPr>
        </p:nvSpPr>
        <p:spPr>
          <a:xfrm>
            <a:off x="1746922" y="430614"/>
            <a:ext cx="17159066" cy="919194"/>
          </a:xfrm>
        </p:spPr>
        <p:txBody>
          <a:bodyPr>
            <a:normAutofit/>
          </a:bodyPr>
          <a:lstStyle/>
          <a:p>
            <a:r>
              <a:rPr lang="en-US"/>
              <a:t>Pictorial Models</a:t>
            </a:r>
            <a:endParaRPr lang="en-US">
              <a:solidFill>
                <a:srgbClr val="F26A36"/>
              </a:solidFill>
              <a:latin typeface="Franklin Gothic Book"/>
            </a:endParaRPr>
          </a:p>
        </p:txBody>
      </p:sp>
      <p:pic>
        <p:nvPicPr>
          <p:cNvPr id="5" name="Picture 4">
            <a:extLst>
              <a:ext uri="{FF2B5EF4-FFF2-40B4-BE49-F238E27FC236}">
                <a16:creationId xmlns:a16="http://schemas.microsoft.com/office/drawing/2014/main" id="{A96493D6-77A0-4E36-82FF-D794FB33281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587722" y="2674116"/>
            <a:ext cx="7405418" cy="4200770"/>
          </a:xfrm>
          <a:prstGeom prst="rect">
            <a:avLst/>
          </a:prstGeom>
        </p:spPr>
      </p:pic>
      <p:pic>
        <p:nvPicPr>
          <p:cNvPr id="8" name="Picture 7">
            <a:extLst>
              <a:ext uri="{FF2B5EF4-FFF2-40B4-BE49-F238E27FC236}">
                <a16:creationId xmlns:a16="http://schemas.microsoft.com/office/drawing/2014/main" id="{33C61D45-0FDC-4A26-AED3-0F8BF08BBB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453678" y="9653497"/>
            <a:ext cx="5665956" cy="3021845"/>
          </a:xfrm>
          <a:prstGeom prst="rect">
            <a:avLst/>
          </a:prstGeom>
        </p:spPr>
      </p:pic>
      <p:pic>
        <p:nvPicPr>
          <p:cNvPr id="10" name="Picture 9">
            <a:extLst>
              <a:ext uri="{FF2B5EF4-FFF2-40B4-BE49-F238E27FC236}">
                <a16:creationId xmlns:a16="http://schemas.microsoft.com/office/drawing/2014/main" id="{B49C226B-9ED3-477B-B98A-16D7AF32DA01}"/>
              </a:ext>
            </a:extLst>
          </p:cNvPr>
          <p:cNvPicPr>
            <a:picLocks noChangeAspect="1"/>
          </p:cNvPicPr>
          <p:nvPr/>
        </p:nvPicPr>
        <p:blipFill>
          <a:blip r:embed="rId5">
            <a:clrChange>
              <a:clrFrom>
                <a:srgbClr val="FFFFFE"/>
              </a:clrFrom>
              <a:clrTo>
                <a:srgbClr val="FFFFFE">
                  <a:alpha val="0"/>
                </a:srgbClr>
              </a:clrTo>
            </a:clrChange>
          </a:blip>
          <a:stretch>
            <a:fillRect/>
          </a:stretch>
        </p:blipFill>
        <p:spPr>
          <a:xfrm>
            <a:off x="7620148" y="2844574"/>
            <a:ext cx="9164401" cy="3266760"/>
          </a:xfrm>
          <a:prstGeom prst="rect">
            <a:avLst/>
          </a:prstGeom>
        </p:spPr>
      </p:pic>
      <p:sp>
        <p:nvSpPr>
          <p:cNvPr id="2" name="TextBox 1">
            <a:extLst>
              <a:ext uri="{FF2B5EF4-FFF2-40B4-BE49-F238E27FC236}">
                <a16:creationId xmlns:a16="http://schemas.microsoft.com/office/drawing/2014/main" id="{75138100-9544-004D-59E0-43C3445532F0}"/>
              </a:ext>
            </a:extLst>
          </p:cNvPr>
          <p:cNvSpPr txBox="1"/>
          <p:nvPr/>
        </p:nvSpPr>
        <p:spPr>
          <a:xfrm>
            <a:off x="1887257" y="2077458"/>
            <a:ext cx="56425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Franklin Gothic Demi"/>
                <a:ea typeface="Calibri"/>
                <a:cs typeface="Calibri"/>
              </a:rPr>
              <a:t>Place Value Chart</a:t>
            </a:r>
            <a:r>
              <a:rPr lang="en-US" sz="3200" b="1">
                <a:solidFill>
                  <a:srgbClr val="4472C4"/>
                </a:solidFill>
                <a:latin typeface="Franklin Gothic Demi"/>
                <a:ea typeface="Calibri"/>
                <a:cs typeface="Calibri"/>
              </a:rPr>
              <a:t> </a:t>
            </a:r>
            <a:endParaRPr lang="en-US" sz="3200" b="1">
              <a:solidFill>
                <a:srgbClr val="4472C4"/>
              </a:solidFill>
              <a:latin typeface="Franklin Gothic Demi"/>
            </a:endParaRPr>
          </a:p>
        </p:txBody>
      </p:sp>
      <p:pic>
        <p:nvPicPr>
          <p:cNvPr id="13" name="Picture 13" descr="A picture containing diagram&#10;&#10;Description automatically generated">
            <a:extLst>
              <a:ext uri="{FF2B5EF4-FFF2-40B4-BE49-F238E27FC236}">
                <a16:creationId xmlns:a16="http://schemas.microsoft.com/office/drawing/2014/main" id="{C2E5E170-2BF3-FF9F-F348-6899AE98E9D8}"/>
              </a:ext>
            </a:extLst>
          </p:cNvPr>
          <p:cNvPicPr>
            <a:picLocks noChangeAspect="1"/>
          </p:cNvPicPr>
          <p:nvPr/>
        </p:nvPicPr>
        <p:blipFill>
          <a:blip r:embed="rId6"/>
          <a:stretch>
            <a:fillRect/>
          </a:stretch>
        </p:blipFill>
        <p:spPr>
          <a:xfrm>
            <a:off x="1632440" y="3001895"/>
            <a:ext cx="6142343" cy="4175342"/>
          </a:xfrm>
          <a:prstGeom prst="rect">
            <a:avLst/>
          </a:prstGeom>
        </p:spPr>
      </p:pic>
      <p:pic>
        <p:nvPicPr>
          <p:cNvPr id="14" name="Picture 14" descr="Diagram&#10;&#10;Description automatically generated">
            <a:extLst>
              <a:ext uri="{FF2B5EF4-FFF2-40B4-BE49-F238E27FC236}">
                <a16:creationId xmlns:a16="http://schemas.microsoft.com/office/drawing/2014/main" id="{C8DB7475-F22D-7E13-B9F7-A63EAD5C402A}"/>
              </a:ext>
            </a:extLst>
          </p:cNvPr>
          <p:cNvPicPr>
            <a:picLocks noChangeAspect="1"/>
          </p:cNvPicPr>
          <p:nvPr/>
        </p:nvPicPr>
        <p:blipFill>
          <a:blip r:embed="rId7"/>
          <a:stretch>
            <a:fillRect/>
          </a:stretch>
        </p:blipFill>
        <p:spPr>
          <a:xfrm>
            <a:off x="6237121" y="8895948"/>
            <a:ext cx="6685449" cy="4560722"/>
          </a:xfrm>
          <a:prstGeom prst="rect">
            <a:avLst/>
          </a:prstGeom>
        </p:spPr>
      </p:pic>
      <p:sp>
        <p:nvSpPr>
          <p:cNvPr id="16" name="TextBox 15">
            <a:extLst>
              <a:ext uri="{FF2B5EF4-FFF2-40B4-BE49-F238E27FC236}">
                <a16:creationId xmlns:a16="http://schemas.microsoft.com/office/drawing/2014/main" id="{858EAAA5-EECA-3CFC-D291-FB13254A4466}"/>
              </a:ext>
            </a:extLst>
          </p:cNvPr>
          <p:cNvSpPr txBox="1"/>
          <p:nvPr/>
        </p:nvSpPr>
        <p:spPr>
          <a:xfrm>
            <a:off x="6745261" y="8051147"/>
            <a:ext cx="56425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Franklin Gothic Demi"/>
                <a:cs typeface="Calibri"/>
              </a:rPr>
              <a:t>Area Model</a:t>
            </a:r>
            <a:endParaRPr lang="en-US" sz="4400" b="1">
              <a:solidFill>
                <a:srgbClr val="000000"/>
              </a:solidFill>
              <a:latin typeface="Franklin Gothic Demi"/>
              <a:cs typeface="Calibri"/>
            </a:endParaRPr>
          </a:p>
        </p:txBody>
      </p:sp>
      <p:sp>
        <p:nvSpPr>
          <p:cNvPr id="17" name="TextBox 16">
            <a:extLst>
              <a:ext uri="{FF2B5EF4-FFF2-40B4-BE49-F238E27FC236}">
                <a16:creationId xmlns:a16="http://schemas.microsoft.com/office/drawing/2014/main" id="{B838051D-11AC-48F8-95A1-761D6315470E}"/>
              </a:ext>
            </a:extLst>
          </p:cNvPr>
          <p:cNvSpPr txBox="1"/>
          <p:nvPr/>
        </p:nvSpPr>
        <p:spPr>
          <a:xfrm>
            <a:off x="9139713" y="2077457"/>
            <a:ext cx="56425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Franklin Gothic Demi"/>
                <a:cs typeface="Calibri"/>
              </a:rPr>
              <a:t>Arrow Way</a:t>
            </a:r>
            <a:endParaRPr lang="en-US" sz="4400" b="1">
              <a:solidFill>
                <a:srgbClr val="000000"/>
              </a:solidFill>
              <a:latin typeface="Franklin Gothic Demi"/>
              <a:cs typeface="Calibri"/>
            </a:endParaRPr>
          </a:p>
        </p:txBody>
      </p:sp>
      <p:sp>
        <p:nvSpPr>
          <p:cNvPr id="18" name="TextBox 17">
            <a:extLst>
              <a:ext uri="{FF2B5EF4-FFF2-40B4-BE49-F238E27FC236}">
                <a16:creationId xmlns:a16="http://schemas.microsoft.com/office/drawing/2014/main" id="{A641DE2D-72F8-78E1-56A3-DB96F35BEA76}"/>
              </a:ext>
            </a:extLst>
          </p:cNvPr>
          <p:cNvSpPr txBox="1"/>
          <p:nvPr/>
        </p:nvSpPr>
        <p:spPr>
          <a:xfrm>
            <a:off x="16778207" y="2077457"/>
            <a:ext cx="56425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000000"/>
                </a:solidFill>
                <a:latin typeface="Franklin Gothic Demi"/>
                <a:cs typeface="Calibri"/>
              </a:rPr>
              <a:t>Number Lines</a:t>
            </a:r>
          </a:p>
        </p:txBody>
      </p:sp>
      <p:sp>
        <p:nvSpPr>
          <p:cNvPr id="19" name="TextBox 18">
            <a:extLst>
              <a:ext uri="{FF2B5EF4-FFF2-40B4-BE49-F238E27FC236}">
                <a16:creationId xmlns:a16="http://schemas.microsoft.com/office/drawing/2014/main" id="{32E96729-E3C9-D3FA-0495-C24E48D7A743}"/>
              </a:ext>
            </a:extLst>
          </p:cNvPr>
          <p:cNvSpPr txBox="1"/>
          <p:nvPr/>
        </p:nvSpPr>
        <p:spPr>
          <a:xfrm>
            <a:off x="14082079" y="8051146"/>
            <a:ext cx="564257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Franklin Gothic Demi"/>
                <a:cs typeface="Calibri"/>
              </a:rPr>
              <a:t>Tape Diagrams</a:t>
            </a:r>
            <a:endParaRPr lang="en-US" sz="4400" b="1">
              <a:solidFill>
                <a:srgbClr val="000000"/>
              </a:solidFill>
              <a:latin typeface="Franklin Gothic Demi"/>
              <a:cs typeface="Calibri"/>
            </a:endParaRPr>
          </a:p>
        </p:txBody>
      </p:sp>
    </p:spTree>
    <p:extLst>
      <p:ext uri="{BB962C8B-B14F-4D97-AF65-F5344CB8AC3E}">
        <p14:creationId xmlns:p14="http://schemas.microsoft.com/office/powerpoint/2010/main" val="410086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33D6F2-A40C-4658-B535-668AED4556FB}"/>
              </a:ext>
            </a:extLst>
          </p:cNvPr>
          <p:cNvSpPr>
            <a:spLocks noGrp="1"/>
          </p:cNvSpPr>
          <p:nvPr>
            <p:ph type="title"/>
          </p:nvPr>
        </p:nvSpPr>
        <p:spPr/>
        <p:txBody>
          <a:bodyPr>
            <a:normAutofit/>
          </a:bodyPr>
          <a:lstStyle/>
          <a:p>
            <a:r>
              <a:rPr lang="en-US">
                <a:latin typeface="Franklin Gothic Demi"/>
              </a:rPr>
              <a:t>Partnership Matters</a:t>
            </a:r>
            <a:endParaRPr lang="en-US" sz="7200"/>
          </a:p>
        </p:txBody>
      </p:sp>
      <p:pic>
        <p:nvPicPr>
          <p:cNvPr id="3" name="Picture 5">
            <a:extLst>
              <a:ext uri="{FF2B5EF4-FFF2-40B4-BE49-F238E27FC236}">
                <a16:creationId xmlns:a16="http://schemas.microsoft.com/office/drawing/2014/main" id="{1B5FC664-F705-CA6B-F3A2-731A1A960466}"/>
              </a:ext>
            </a:extLst>
          </p:cNvPr>
          <p:cNvPicPr>
            <a:picLocks noChangeAspect="1"/>
          </p:cNvPicPr>
          <p:nvPr/>
        </p:nvPicPr>
        <p:blipFill>
          <a:blip r:embed="rId3"/>
          <a:stretch>
            <a:fillRect/>
          </a:stretch>
        </p:blipFill>
        <p:spPr>
          <a:xfrm>
            <a:off x="2005446" y="8473587"/>
            <a:ext cx="6760347" cy="4560395"/>
          </a:xfrm>
          <a:prstGeom prst="rect">
            <a:avLst/>
          </a:prstGeom>
        </p:spPr>
      </p:pic>
      <p:pic>
        <p:nvPicPr>
          <p:cNvPr id="6" name="Picture 6" descr="A picture containing text, person, indoor&#10;&#10;Description automatically generated">
            <a:extLst>
              <a:ext uri="{FF2B5EF4-FFF2-40B4-BE49-F238E27FC236}">
                <a16:creationId xmlns:a16="http://schemas.microsoft.com/office/drawing/2014/main" id="{4AC29617-F5FB-7012-6743-7C7A3CDBDECD}"/>
              </a:ext>
            </a:extLst>
          </p:cNvPr>
          <p:cNvPicPr>
            <a:picLocks noChangeAspect="1"/>
          </p:cNvPicPr>
          <p:nvPr/>
        </p:nvPicPr>
        <p:blipFill>
          <a:blip r:embed="rId4"/>
          <a:stretch>
            <a:fillRect/>
          </a:stretch>
        </p:blipFill>
        <p:spPr>
          <a:xfrm>
            <a:off x="1828162" y="1995325"/>
            <a:ext cx="8304035" cy="5746307"/>
          </a:xfrm>
          <a:prstGeom prst="rect">
            <a:avLst/>
          </a:prstGeom>
        </p:spPr>
      </p:pic>
      <p:pic>
        <p:nvPicPr>
          <p:cNvPr id="7" name="Picture 7" descr="A picture containing indoor, person&#10;&#10;Description automatically generated">
            <a:extLst>
              <a:ext uri="{FF2B5EF4-FFF2-40B4-BE49-F238E27FC236}">
                <a16:creationId xmlns:a16="http://schemas.microsoft.com/office/drawing/2014/main" id="{A47DE6E2-CF56-C49D-7429-2C6892C4F30E}"/>
              </a:ext>
            </a:extLst>
          </p:cNvPr>
          <p:cNvPicPr>
            <a:picLocks noChangeAspect="1"/>
          </p:cNvPicPr>
          <p:nvPr/>
        </p:nvPicPr>
        <p:blipFill rotWithShape="1">
          <a:blip r:embed="rId5"/>
          <a:srcRect r="15187" b="347"/>
          <a:stretch/>
        </p:blipFill>
        <p:spPr>
          <a:xfrm>
            <a:off x="9900963" y="8243918"/>
            <a:ext cx="6397361" cy="5043700"/>
          </a:xfrm>
          <a:prstGeom prst="rect">
            <a:avLst/>
          </a:prstGeom>
        </p:spPr>
      </p:pic>
      <p:pic>
        <p:nvPicPr>
          <p:cNvPr id="9" name="Picture 9">
            <a:extLst>
              <a:ext uri="{FF2B5EF4-FFF2-40B4-BE49-F238E27FC236}">
                <a16:creationId xmlns:a16="http://schemas.microsoft.com/office/drawing/2014/main" id="{82A970D7-9A21-1265-AF2C-7C0ED6D65777}"/>
              </a:ext>
            </a:extLst>
          </p:cNvPr>
          <p:cNvPicPr>
            <a:picLocks noChangeAspect="1"/>
          </p:cNvPicPr>
          <p:nvPr/>
        </p:nvPicPr>
        <p:blipFill>
          <a:blip r:embed="rId6"/>
          <a:stretch>
            <a:fillRect/>
          </a:stretch>
        </p:blipFill>
        <p:spPr>
          <a:xfrm>
            <a:off x="11688601" y="1865515"/>
            <a:ext cx="9714070" cy="5081039"/>
          </a:xfrm>
          <a:prstGeom prst="rect">
            <a:avLst/>
          </a:prstGeom>
        </p:spPr>
      </p:pic>
      <p:pic>
        <p:nvPicPr>
          <p:cNvPr id="11" name="Picture 11">
            <a:extLst>
              <a:ext uri="{FF2B5EF4-FFF2-40B4-BE49-F238E27FC236}">
                <a16:creationId xmlns:a16="http://schemas.microsoft.com/office/drawing/2014/main" id="{C67AD5A8-719F-76AC-60BE-D107FFFDABA7}"/>
              </a:ext>
            </a:extLst>
          </p:cNvPr>
          <p:cNvPicPr>
            <a:picLocks noChangeAspect="1"/>
          </p:cNvPicPr>
          <p:nvPr/>
        </p:nvPicPr>
        <p:blipFill>
          <a:blip r:embed="rId7"/>
          <a:stretch>
            <a:fillRect/>
          </a:stretch>
        </p:blipFill>
        <p:spPr>
          <a:xfrm>
            <a:off x="17657608" y="7732543"/>
            <a:ext cx="5206908" cy="5224367"/>
          </a:xfrm>
          <a:prstGeom prst="rect">
            <a:avLst/>
          </a:prstGeom>
        </p:spPr>
      </p:pic>
    </p:spTree>
    <p:extLst>
      <p:ext uri="{BB962C8B-B14F-4D97-AF65-F5344CB8AC3E}">
        <p14:creationId xmlns:p14="http://schemas.microsoft.com/office/powerpoint/2010/main" val="304600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6B7276B-9017-C74C-BC6A-8DE8FA6DC9CF}"/>
              </a:ext>
            </a:extLst>
          </p:cNvPr>
          <p:cNvGrpSpPr/>
          <p:nvPr/>
        </p:nvGrpSpPr>
        <p:grpSpPr>
          <a:xfrm>
            <a:off x="12166886" y="1737788"/>
            <a:ext cx="11096368" cy="11249792"/>
            <a:chOff x="12166886" y="1737788"/>
            <a:chExt cx="11096368" cy="11249792"/>
          </a:xfrm>
        </p:grpSpPr>
        <p:sp>
          <p:nvSpPr>
            <p:cNvPr id="6" name="Speech Bubble: Oval 5">
              <a:extLst>
                <a:ext uri="{FF2B5EF4-FFF2-40B4-BE49-F238E27FC236}">
                  <a16:creationId xmlns:a16="http://schemas.microsoft.com/office/drawing/2014/main" id="{D2100D4E-B2C3-4120-8AAF-B73C0FEE7FA1}"/>
                </a:ext>
              </a:extLst>
            </p:cNvPr>
            <p:cNvSpPr/>
            <p:nvPr/>
          </p:nvSpPr>
          <p:spPr>
            <a:xfrm>
              <a:off x="12166886" y="1737788"/>
              <a:ext cx="11046040" cy="4241448"/>
            </a:xfrm>
            <a:prstGeom prst="wedgeEllipseCallout">
              <a:avLst>
                <a:gd name="adj1" fmla="val 13672"/>
                <a:gd name="adj2" fmla="val 69319"/>
              </a:avLst>
            </a:prstGeom>
            <a:solidFill>
              <a:srgbClr val="F26A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3600" b="0" i="0">
                  <a:solidFill>
                    <a:schemeClr val="bg1"/>
                  </a:solidFill>
                  <a:effectLst/>
                  <a:latin typeface="franklin-gothic-atf"/>
                </a:rPr>
                <a:t>“Instead of saying I am not good at math, say I have not learned it yet.” </a:t>
              </a:r>
            </a:p>
            <a:p>
              <a:endParaRPr lang="en-US" sz="1600">
                <a:solidFill>
                  <a:schemeClr val="bg1"/>
                </a:solidFill>
                <a:latin typeface="franklin-gothic-atf"/>
              </a:endParaRPr>
            </a:p>
            <a:p>
              <a:endParaRPr lang="en-US" sz="1600" i="1">
                <a:solidFill>
                  <a:schemeClr val="bg1"/>
                </a:solidFill>
              </a:endParaRPr>
            </a:p>
          </p:txBody>
        </p:sp>
        <p:pic>
          <p:nvPicPr>
            <p:cNvPr id="14" name="Picture 13" descr="Icon&#10;&#10;Description automatically generated">
              <a:extLst>
                <a:ext uri="{FF2B5EF4-FFF2-40B4-BE49-F238E27FC236}">
                  <a16:creationId xmlns:a16="http://schemas.microsoft.com/office/drawing/2014/main" id="{624E836E-51EA-364A-9901-C05FDCD106D7}"/>
                </a:ext>
              </a:extLst>
            </p:cNvPr>
            <p:cNvPicPr>
              <a:picLocks noChangeAspect="1"/>
            </p:cNvPicPr>
            <p:nvPr/>
          </p:nvPicPr>
          <p:blipFill>
            <a:blip r:embed="rId3"/>
            <a:stretch>
              <a:fillRect/>
            </a:stretch>
          </p:blipFill>
          <p:spPr>
            <a:xfrm flipH="1">
              <a:off x="18895420" y="6152827"/>
              <a:ext cx="4367834" cy="6834753"/>
            </a:xfrm>
            <a:prstGeom prst="rect">
              <a:avLst/>
            </a:prstGeom>
          </p:spPr>
        </p:pic>
      </p:grpSp>
      <p:sp>
        <p:nvSpPr>
          <p:cNvPr id="4" name="Title 3">
            <a:extLst>
              <a:ext uri="{FF2B5EF4-FFF2-40B4-BE49-F238E27FC236}">
                <a16:creationId xmlns:a16="http://schemas.microsoft.com/office/drawing/2014/main" id="{BE33D6F2-A40C-4658-B535-668AED4556FB}"/>
              </a:ext>
            </a:extLst>
          </p:cNvPr>
          <p:cNvSpPr>
            <a:spLocks noGrp="1"/>
          </p:cNvSpPr>
          <p:nvPr>
            <p:ph type="title"/>
          </p:nvPr>
        </p:nvSpPr>
        <p:spPr/>
        <p:txBody>
          <a:bodyPr>
            <a:normAutofit/>
          </a:bodyPr>
          <a:lstStyle/>
          <a:p>
            <a:r>
              <a:rPr lang="en-US">
                <a:latin typeface="Franklin Gothic Demi"/>
              </a:rPr>
              <a:t>Math is for Everybody</a:t>
            </a:r>
            <a:endParaRPr lang="en-US" sz="7200"/>
          </a:p>
        </p:txBody>
      </p:sp>
      <p:sp>
        <p:nvSpPr>
          <p:cNvPr id="2" name="TextBox 1">
            <a:extLst>
              <a:ext uri="{FF2B5EF4-FFF2-40B4-BE49-F238E27FC236}">
                <a16:creationId xmlns:a16="http://schemas.microsoft.com/office/drawing/2014/main" id="{97B48737-2106-6843-8E75-493CC57C1C27}"/>
              </a:ext>
            </a:extLst>
          </p:cNvPr>
          <p:cNvSpPr txBox="1"/>
          <p:nvPr/>
        </p:nvSpPr>
        <p:spPr>
          <a:xfrm>
            <a:off x="1123921" y="3187910"/>
            <a:ext cx="14045362" cy="10341293"/>
          </a:xfrm>
          <a:prstGeom prst="rect">
            <a:avLst/>
          </a:prstGeom>
          <a:noFill/>
        </p:spPr>
        <p:txBody>
          <a:bodyPr wrap="square" lIns="182880" tIns="91440" rIns="182880" bIns="91440" rtlCol="0" anchor="t">
            <a:spAutoFit/>
          </a:bodyPr>
          <a:lstStyle/>
          <a:p>
            <a:pPr marL="914400" lvl="1"/>
            <a:endParaRPr lang="en-US" sz="4400">
              <a:latin typeface="Franklin Gothic Book" panose="020B0503020102020204" pitchFamily="34" charset="0"/>
              <a:cs typeface="Circular Std Book Italic" panose="020B0604020101020102" pitchFamily="34" charset="77"/>
            </a:endParaRPr>
          </a:p>
          <a:p>
            <a:pPr marL="1828800" lvl="1" indent="-914400">
              <a:buFont typeface="Wingdings" panose="05000000000000000000" pitchFamily="2" charset="2"/>
              <a:buChar char="ü"/>
            </a:pPr>
            <a:r>
              <a:rPr lang="en-US" sz="4400">
                <a:latin typeface="Franklin Gothic Book" panose="020B0503020102020204" pitchFamily="34" charset="0"/>
                <a:cs typeface="Circular Std Book Italic" panose="020B0604020101020102" pitchFamily="34" charset="77"/>
              </a:rPr>
              <a:t>You are a math person</a:t>
            </a:r>
          </a:p>
          <a:p>
            <a:pPr marL="914400" lvl="1"/>
            <a:endParaRPr lang="en-US" sz="4400">
              <a:latin typeface="Franklin Gothic Book" panose="020B0503020102020204" pitchFamily="34" charset="0"/>
              <a:cs typeface="Circular Std Book Italic" panose="020B0604020101020102" pitchFamily="34" charset="77"/>
            </a:endParaRPr>
          </a:p>
          <a:p>
            <a:pPr marL="1828800" lvl="1" indent="-914400">
              <a:buFont typeface="Wingdings" panose="05000000000000000000" pitchFamily="2" charset="2"/>
              <a:buChar char="ü"/>
            </a:pPr>
            <a:r>
              <a:rPr lang="en-US" sz="4400">
                <a:latin typeface="Franklin Gothic Book" panose="020B0503020102020204" pitchFamily="34" charset="0"/>
                <a:cs typeface="Circular Std Book Italic" panose="020B0604020101020102" pitchFamily="34" charset="77"/>
              </a:rPr>
              <a:t>There is more than one strategy</a:t>
            </a:r>
          </a:p>
          <a:p>
            <a:pPr marL="1828800" lvl="1" indent="-914400">
              <a:buFont typeface="Wingdings" panose="05000000000000000000" pitchFamily="2" charset="2"/>
              <a:buChar char="ü"/>
            </a:pPr>
            <a:endParaRPr lang="en-US" sz="4400">
              <a:latin typeface="Franklin Gothic Book" panose="020B0503020102020204" pitchFamily="34" charset="0"/>
              <a:cs typeface="Circular Std Book Italic" panose="020B0604020101020102" pitchFamily="34" charset="77"/>
            </a:endParaRPr>
          </a:p>
          <a:p>
            <a:pPr marL="1828800" lvl="1" indent="-914400">
              <a:buFont typeface="Wingdings" panose="05000000000000000000" pitchFamily="2" charset="2"/>
              <a:buChar char="ü"/>
            </a:pPr>
            <a:r>
              <a:rPr lang="en-US" sz="4400">
                <a:latin typeface="Franklin Gothic Book" panose="020B0503020102020204" pitchFamily="34" charset="0"/>
                <a:cs typeface="Circular Std Book Italic" panose="020B0604020101020102" pitchFamily="34" charset="77"/>
              </a:rPr>
              <a:t>Math is useful in our lives</a:t>
            </a:r>
          </a:p>
          <a:p>
            <a:pPr marL="914400" lvl="1"/>
            <a:endParaRPr lang="en-US" sz="4400">
              <a:latin typeface="Franklin Gothic Book" panose="020B0503020102020204" pitchFamily="34" charset="0"/>
              <a:cs typeface="Circular Std Book Italic" panose="020B0604020101020102" pitchFamily="34" charset="77"/>
            </a:endParaRPr>
          </a:p>
          <a:p>
            <a:pPr marL="1828800" lvl="1" indent="-914400">
              <a:buFont typeface="Wingdings" panose="05000000000000000000" pitchFamily="2" charset="2"/>
              <a:buChar char="ü"/>
            </a:pPr>
            <a:r>
              <a:rPr lang="en-US" sz="4400">
                <a:latin typeface="Franklin Gothic Book" panose="020B0503020102020204" pitchFamily="34" charset="0"/>
                <a:cs typeface="Circular Std Book Italic" panose="020B0604020101020102" pitchFamily="34" charset="77"/>
              </a:rPr>
              <a:t>It is important to try and not give up</a:t>
            </a:r>
          </a:p>
          <a:p>
            <a:pPr marL="914400" lvl="1"/>
            <a:endParaRPr lang="en-US" sz="4400">
              <a:latin typeface="Franklin Gothic Book" panose="020B0503020102020204" pitchFamily="34" charset="0"/>
              <a:cs typeface="Circular Std Book Italic" panose="020B0604020101020102" pitchFamily="34" charset="77"/>
            </a:endParaRPr>
          </a:p>
          <a:p>
            <a:pPr marL="1828800" lvl="1" indent="-914400">
              <a:buFont typeface="Wingdings" panose="05000000000000000000" pitchFamily="2" charset="2"/>
              <a:buChar char="ü"/>
            </a:pPr>
            <a:r>
              <a:rPr lang="en-US" sz="4400">
                <a:latin typeface="Franklin Gothic Book" panose="020B0503020102020204" pitchFamily="34" charset="0"/>
                <a:cs typeface="Circular Std Book Italic" panose="020B0604020101020102" pitchFamily="34" charset="77"/>
              </a:rPr>
              <a:t>Mathematicians make mistakes</a:t>
            </a:r>
          </a:p>
          <a:p>
            <a:pPr marL="1828800" lvl="1" indent="-914400">
              <a:buFont typeface="Wingdings" panose="05000000000000000000" pitchFamily="2" charset="2"/>
              <a:buChar char="ü"/>
            </a:pPr>
            <a:endParaRPr lang="en-US" sz="4400">
              <a:latin typeface="Franklin Gothic Book" panose="020B0503020102020204" pitchFamily="34" charset="0"/>
              <a:cs typeface="Circular Std Book Italic" panose="020B0604020101020102" pitchFamily="34" charset="77"/>
            </a:endParaRPr>
          </a:p>
          <a:p>
            <a:pPr marL="1828800" lvl="1" indent="-914400">
              <a:buFont typeface="Wingdings" panose="05000000000000000000" pitchFamily="2" charset="2"/>
              <a:buChar char="ü"/>
            </a:pPr>
            <a:r>
              <a:rPr lang="en-US" sz="4400">
                <a:latin typeface="Franklin Gothic Book" panose="020B0503020102020204" pitchFamily="34" charset="0"/>
                <a:cs typeface="Circular Std Book Italic" panose="020B0604020101020102" pitchFamily="34" charset="77"/>
              </a:rPr>
              <a:t>We learn from our mistakes</a:t>
            </a:r>
          </a:p>
          <a:p>
            <a:pPr marL="1828800" lvl="1" indent="-914400">
              <a:buFont typeface="Wingdings" panose="05000000000000000000" pitchFamily="2" charset="2"/>
              <a:buChar char="ü"/>
            </a:pPr>
            <a:endParaRPr lang="en-US" sz="4400">
              <a:latin typeface="Franklin Gothic Book" panose="020B0503020102020204" pitchFamily="34" charset="0"/>
              <a:cs typeface="Circular Std Book Italic" panose="020B0604020101020102" pitchFamily="34" charset="77"/>
            </a:endParaRPr>
          </a:p>
          <a:p>
            <a:pPr marL="1828800" lvl="1" indent="-914400">
              <a:buFont typeface="Wingdings" panose="05000000000000000000" pitchFamily="2" charset="2"/>
              <a:buChar char="ü"/>
            </a:pPr>
            <a:r>
              <a:rPr lang="en-US" sz="4400">
                <a:latin typeface="Franklin Gothic Book" panose="020B0503020102020204" pitchFamily="34" charset="0"/>
                <a:cs typeface="Circular Std Book Italic" panose="020B0604020101020102" pitchFamily="34" charset="77"/>
              </a:rPr>
              <a:t>The process is more important than the product</a:t>
            </a:r>
          </a:p>
          <a:p>
            <a:pPr marL="914400" lvl="1"/>
            <a:endParaRPr lang="en-US" sz="4400">
              <a:latin typeface="Franklin Gothic Book" panose="020B0503020102020204" pitchFamily="34" charset="0"/>
              <a:cs typeface="Circular Std Book Italic" panose="020B0604020101020102" pitchFamily="34" charset="77"/>
            </a:endParaRPr>
          </a:p>
        </p:txBody>
      </p:sp>
      <p:sp>
        <p:nvSpPr>
          <p:cNvPr id="8" name="Rectangle 7">
            <a:extLst>
              <a:ext uri="{FF2B5EF4-FFF2-40B4-BE49-F238E27FC236}">
                <a16:creationId xmlns:a16="http://schemas.microsoft.com/office/drawing/2014/main" id="{A2293E69-430C-5DF9-3CC1-6F499B2D5E32}"/>
              </a:ext>
            </a:extLst>
          </p:cNvPr>
          <p:cNvSpPr/>
          <p:nvPr/>
        </p:nvSpPr>
        <p:spPr>
          <a:xfrm>
            <a:off x="2001835" y="2448342"/>
            <a:ext cx="5576316" cy="769441"/>
          </a:xfrm>
          <a:prstGeom prst="rect">
            <a:avLst/>
          </a:prstGeom>
        </p:spPr>
        <p:txBody>
          <a:bodyPr wrap="square">
            <a:spAutoFit/>
          </a:bodyPr>
          <a:lstStyle/>
          <a:p>
            <a:r>
              <a:rPr lang="en-US" sz="4400">
                <a:solidFill>
                  <a:srgbClr val="F26A36"/>
                </a:solidFill>
                <a:latin typeface="Franklin Gothic Demi" panose="020B0603020102020204" pitchFamily="34" charset="0"/>
              </a:rPr>
              <a:t>Math Affirmations</a:t>
            </a:r>
          </a:p>
        </p:txBody>
      </p:sp>
    </p:spTree>
    <p:extLst>
      <p:ext uri="{BB962C8B-B14F-4D97-AF65-F5344CB8AC3E}">
        <p14:creationId xmlns:p14="http://schemas.microsoft.com/office/powerpoint/2010/main" val="308833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D6098F-54CA-1544-9A16-97C6E3A5635C}"/>
              </a:ext>
            </a:extLst>
          </p:cNvPr>
          <p:cNvPicPr>
            <a:picLocks noChangeAspect="1"/>
          </p:cNvPicPr>
          <p:nvPr/>
        </p:nvPicPr>
        <p:blipFill>
          <a:blip r:embed="rId3"/>
          <a:srcRect/>
          <a:stretch/>
        </p:blipFill>
        <p:spPr>
          <a:xfrm>
            <a:off x="3950208" y="-914401"/>
            <a:ext cx="24236872" cy="16157915"/>
          </a:xfrm>
          <a:prstGeom prst="rect">
            <a:avLst/>
          </a:prstGeom>
        </p:spPr>
      </p:pic>
      <p:sp>
        <p:nvSpPr>
          <p:cNvPr id="10" name="Title 9">
            <a:extLst>
              <a:ext uri="{FF2B5EF4-FFF2-40B4-BE49-F238E27FC236}">
                <a16:creationId xmlns:a16="http://schemas.microsoft.com/office/drawing/2014/main" id="{581B3F9B-2905-4594-ACFF-943ACDB15326}"/>
              </a:ext>
            </a:extLst>
          </p:cNvPr>
          <p:cNvSpPr>
            <a:spLocks noGrp="1"/>
          </p:cNvSpPr>
          <p:nvPr>
            <p:ph type="title"/>
          </p:nvPr>
        </p:nvSpPr>
        <p:spPr/>
        <p:txBody>
          <a:bodyPr/>
          <a:lstStyle/>
          <a:p>
            <a:r>
              <a:rPr lang="en-US" b="1">
                <a:latin typeface="Franklin Gothic Demi"/>
              </a:rPr>
              <a:t>How to Help</a:t>
            </a:r>
            <a:endParaRPr lang="en-US">
              <a:solidFill>
                <a:srgbClr val="F26A36"/>
              </a:solidFill>
              <a:latin typeface="Franklin Gothic Book" panose="020B0503020102020204" pitchFamily="34" charset="0"/>
            </a:endParaRPr>
          </a:p>
        </p:txBody>
      </p:sp>
      <p:sp>
        <p:nvSpPr>
          <p:cNvPr id="8" name="Rectangle 7">
            <a:extLst>
              <a:ext uri="{FF2B5EF4-FFF2-40B4-BE49-F238E27FC236}">
                <a16:creationId xmlns:a16="http://schemas.microsoft.com/office/drawing/2014/main" id="{D3C2482D-9C97-8E44-B5C7-3CA4B178F4F4}"/>
              </a:ext>
            </a:extLst>
          </p:cNvPr>
          <p:cNvSpPr/>
          <p:nvPr/>
        </p:nvSpPr>
        <p:spPr>
          <a:xfrm>
            <a:off x="2207579" y="2584292"/>
            <a:ext cx="5541958" cy="3170099"/>
          </a:xfrm>
          <a:prstGeom prst="rect">
            <a:avLst/>
          </a:prstGeom>
        </p:spPr>
        <p:txBody>
          <a:bodyPr wrap="square">
            <a:spAutoFit/>
          </a:bodyPr>
          <a:lstStyle/>
          <a:p>
            <a:r>
              <a:rPr lang="en-US" sz="4000" b="1">
                <a:solidFill>
                  <a:srgbClr val="F26A36"/>
                </a:solidFill>
                <a:latin typeface="Franklin Gothic Demi" panose="020B0603020102020204" pitchFamily="34" charset="0"/>
              </a:rPr>
              <a:t>Practice Support</a:t>
            </a:r>
          </a:p>
          <a:p>
            <a:pPr marL="571500" indent="-571500">
              <a:buFont typeface="Arial" panose="020B0604020202020204" pitchFamily="34" charset="0"/>
              <a:buChar char="•"/>
            </a:pPr>
            <a:r>
              <a:rPr lang="en-US" sz="4000">
                <a:latin typeface="Franklin Gothic Book" panose="020B0503020102020204" pitchFamily="34" charset="0"/>
              </a:rPr>
              <a:t>Use the thinking of the “partner” who is solving problems like those in the Practice.</a:t>
            </a:r>
          </a:p>
        </p:txBody>
      </p:sp>
      <p:sp>
        <p:nvSpPr>
          <p:cNvPr id="6" name="Rectangle 5">
            <a:extLst>
              <a:ext uri="{FF2B5EF4-FFF2-40B4-BE49-F238E27FC236}">
                <a16:creationId xmlns:a16="http://schemas.microsoft.com/office/drawing/2014/main" id="{DC7948D1-E179-E82D-04AE-98F3D402F2D2}"/>
              </a:ext>
            </a:extLst>
          </p:cNvPr>
          <p:cNvSpPr/>
          <p:nvPr/>
        </p:nvSpPr>
        <p:spPr>
          <a:xfrm>
            <a:off x="2207579" y="6063552"/>
            <a:ext cx="5541958" cy="6863417"/>
          </a:xfrm>
          <a:prstGeom prst="rect">
            <a:avLst/>
          </a:prstGeom>
        </p:spPr>
        <p:txBody>
          <a:bodyPr wrap="square">
            <a:spAutoFit/>
          </a:bodyPr>
          <a:lstStyle/>
          <a:p>
            <a:r>
              <a:rPr lang="en-US" sz="4000" b="1">
                <a:solidFill>
                  <a:srgbClr val="F26A36"/>
                </a:solidFill>
                <a:latin typeface="Franklin Gothic Demi" panose="020B0603020102020204" pitchFamily="34" charset="0"/>
              </a:rPr>
              <a:t>Ask Questions</a:t>
            </a:r>
          </a:p>
          <a:p>
            <a:pPr marL="571500" indent="-571500">
              <a:buFont typeface="Arial" panose="020B0604020202020204" pitchFamily="34" charset="0"/>
              <a:buChar char="•"/>
            </a:pPr>
            <a:r>
              <a:rPr lang="en-US" sz="4000">
                <a:latin typeface="Franklin Gothic Book" panose="020B0503020102020204" pitchFamily="34" charset="0"/>
              </a:rPr>
              <a:t>What do you notice about how they solve the problem?</a:t>
            </a:r>
          </a:p>
          <a:p>
            <a:pPr marL="571500" indent="-571500">
              <a:buFont typeface="Arial" panose="020B0604020202020204" pitchFamily="34" charset="0"/>
              <a:buChar char="•"/>
            </a:pPr>
            <a:r>
              <a:rPr lang="en-US" sz="4000">
                <a:latin typeface="Franklin Gothic Book" panose="020B0503020102020204" pitchFamily="34" charset="0"/>
              </a:rPr>
              <a:t>How have you solved a problem like this before?</a:t>
            </a:r>
          </a:p>
          <a:p>
            <a:pPr marL="571500" indent="-571500">
              <a:buFont typeface="Arial" panose="020B0604020202020204" pitchFamily="34" charset="0"/>
              <a:buChar char="•"/>
            </a:pPr>
            <a:r>
              <a:rPr lang="en-US" sz="4000">
                <a:latin typeface="Franklin Gothic Book" panose="020B0503020102020204" pitchFamily="34" charset="0"/>
              </a:rPr>
              <a:t>How can you start the problem?</a:t>
            </a:r>
          </a:p>
          <a:p>
            <a:pPr marL="571500" indent="-571500">
              <a:buFont typeface="Arial" panose="020B0604020202020204" pitchFamily="34" charset="0"/>
              <a:buChar char="•"/>
            </a:pPr>
            <a:r>
              <a:rPr lang="en-US" sz="4000">
                <a:latin typeface="Franklin Gothic Book" panose="020B0503020102020204" pitchFamily="34" charset="0"/>
              </a:rPr>
              <a:t>What tool can you use?</a:t>
            </a:r>
          </a:p>
        </p:txBody>
      </p:sp>
    </p:spTree>
    <p:extLst>
      <p:ext uri="{BB962C8B-B14F-4D97-AF65-F5344CB8AC3E}">
        <p14:creationId xmlns:p14="http://schemas.microsoft.com/office/powerpoint/2010/main" val="4233651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5EFC3B8819224AA026732B6D49AC8D" ma:contentTypeVersion="18" ma:contentTypeDescription="Create a new document." ma:contentTypeScope="" ma:versionID="ebea92a568daa8ba08338fbc789ca672">
  <xsd:schema xmlns:xsd="http://www.w3.org/2001/XMLSchema" xmlns:xs="http://www.w3.org/2001/XMLSchema" xmlns:p="http://schemas.microsoft.com/office/2006/metadata/properties" xmlns:ns2="3db2eea4-51d3-4452-a56e-b8a2f9b6c0ab" xmlns:ns3="6aa24fa6-f8e6-49af-bb03-cde7b40627bd" targetNamespace="http://schemas.microsoft.com/office/2006/metadata/properties" ma:root="true" ma:fieldsID="8ede47fd8823ef9cc1278b0cb7d87a97" ns2:_="" ns3:_="">
    <xsd:import namespace="3db2eea4-51d3-4452-a56e-b8a2f9b6c0ab"/>
    <xsd:import namespace="6aa24fa6-f8e6-49af-bb03-cde7b40627b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Product_x0020_Line" minOccurs="0"/>
                <xsd:element ref="ns2:Notes" minOccurs="0"/>
                <xsd:element ref="ns2:Comme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2eea4-51d3-4452-a56e-b8a2f9b6c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Product_x0020_Line" ma:index="20" nillable="true" ma:displayName="Product Line" ma:format="Dropdown" ma:internalName="Product_x0020_Line">
      <xsd:simpleType>
        <xsd:restriction base="dms:Choice">
          <xsd:enumeration value="Assessment"/>
          <xsd:enumeration value="Digital Lessons"/>
          <xsd:enumeration value="PDFs"/>
          <xsd:enumeration value="Choice 4"/>
        </xsd:restriction>
      </xsd:simpleType>
    </xsd:element>
    <xsd:element name="Notes" ma:index="21" nillable="true" ma:displayName="Notes" ma:format="Dropdown" ma:internalName="Notes">
      <xsd:simpleType>
        <xsd:restriction base="dms:Note">
          <xsd:maxLength value="255"/>
        </xsd:restriction>
      </xsd:simpleType>
    </xsd:element>
    <xsd:element name="Comments" ma:index="22" nillable="true" ma:displayName="Comments" ma:format="Dropdown" ma:internalName="Comments">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e60b0ef-67dc-4259-b262-c7e5de44971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a24fa6-f8e6-49af-bb03-cde7b40627b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570daff-674a-443b-8a33-6448ddb8abcb}" ma:internalName="TaxCatchAll" ma:showField="CatchAllData" ma:web="6aa24fa6-f8e6-49af-bb03-cde7b40627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aa24fa6-f8e6-49af-bb03-cde7b40627bd">
      <UserInfo>
        <DisplayName>Jaime Courtright</DisplayName>
        <AccountId>83</AccountId>
        <AccountType/>
      </UserInfo>
      <UserInfo>
        <DisplayName>Olivia Burgher</DisplayName>
        <AccountId>309</AccountId>
        <AccountType/>
      </UserInfo>
      <UserInfo>
        <DisplayName>Cindy Medici</DisplayName>
        <AccountId>110</AccountId>
        <AccountType/>
      </UserInfo>
      <UserInfo>
        <DisplayName>SharingLinks.aca32902-5c91-445d-abd8-9a35f1c258c6.OrganizationView.f0865942-1032-4155-b950-bd21c4854ab1</DisplayName>
        <AccountId>16</AccountId>
        <AccountType/>
      </UserInfo>
      <UserInfo>
        <DisplayName>Brooke Anderson</DisplayName>
        <AccountId>425</AccountId>
        <AccountType/>
      </UserInfo>
      <UserInfo>
        <DisplayName>Ben Eley</DisplayName>
        <AccountId>497</AccountId>
        <AccountType/>
      </UserInfo>
    </SharedWithUsers>
    <Notes xmlns="3db2eea4-51d3-4452-a56e-b8a2f9b6c0ab" xsi:nil="true"/>
    <TaxCatchAll xmlns="6aa24fa6-f8e6-49af-bb03-cde7b40627bd" xsi:nil="true"/>
    <lcf76f155ced4ddcb4097134ff3c332f xmlns="3db2eea4-51d3-4452-a56e-b8a2f9b6c0ab">
      <Terms xmlns="http://schemas.microsoft.com/office/infopath/2007/PartnerControls"/>
    </lcf76f155ced4ddcb4097134ff3c332f>
    <Product_x0020_Line xmlns="3db2eea4-51d3-4452-a56e-b8a2f9b6c0ab" xsi:nil="true"/>
    <Comments xmlns="3db2eea4-51d3-4452-a56e-b8a2f9b6c0ab" xsi:nil="true"/>
  </documentManagement>
</p:properties>
</file>

<file path=customXml/itemProps1.xml><?xml version="1.0" encoding="utf-8"?>
<ds:datastoreItem xmlns:ds="http://schemas.openxmlformats.org/officeDocument/2006/customXml" ds:itemID="{D47C02C6-AA63-4B86-B339-F56E27FED68E}">
  <ds:schemaRefs>
    <ds:schemaRef ds:uri="3db2eea4-51d3-4452-a56e-b8a2f9b6c0ab"/>
    <ds:schemaRef ds:uri="6aa24fa6-f8e6-49af-bb03-cde7b40627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724CC1-2F22-4B9C-A510-7A11DF000844}">
  <ds:schemaRefs>
    <ds:schemaRef ds:uri="http://schemas.microsoft.com/sharepoint/v3/contenttype/forms"/>
  </ds:schemaRefs>
</ds:datastoreItem>
</file>

<file path=customXml/itemProps3.xml><?xml version="1.0" encoding="utf-8"?>
<ds:datastoreItem xmlns:ds="http://schemas.openxmlformats.org/officeDocument/2006/customXml" ds:itemID="{E146C6D7-1C08-4CE7-A31C-9E6D2F87E3D0}">
  <ds:schemaRefs>
    <ds:schemaRef ds:uri="3db2eea4-51d3-4452-a56e-b8a2f9b6c0ab"/>
    <ds:schemaRef ds:uri="6aa24fa6-f8e6-49af-bb03-cde7b40627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1396</Words>
  <Application>Microsoft Office PowerPoint</Application>
  <PresentationFormat>Custom</PresentationFormat>
  <Paragraphs>161</Paragraphs>
  <Slides>13</Slides>
  <Notes>13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Apple Symbols</vt:lpstr>
      <vt:lpstr>Arial</vt:lpstr>
      <vt:lpstr>Calibri</vt:lpstr>
      <vt:lpstr>Calibri Light</vt:lpstr>
      <vt:lpstr>Cambria Math</vt:lpstr>
      <vt:lpstr>Franklin Gothic ATF</vt:lpstr>
      <vt:lpstr>Franklin Gothic Book</vt:lpstr>
      <vt:lpstr>Franklin Gothic Demi</vt:lpstr>
      <vt:lpstr>Franklin Gothic Medium</vt:lpstr>
      <vt:lpstr>franklin-gothic-atf</vt:lpstr>
      <vt:lpstr>Georgia</vt:lpstr>
      <vt:lpstr>System Font Regular</vt:lpstr>
      <vt:lpstr>Wingdings</vt:lpstr>
      <vt:lpstr>Office Theme</vt:lpstr>
      <vt:lpstr>PowerPoint Presentation</vt:lpstr>
      <vt:lpstr>Knowledge Building</vt:lpstr>
      <vt:lpstr>Student Materials l K–5</vt:lpstr>
      <vt:lpstr>Mathematics as a Story …</vt:lpstr>
      <vt:lpstr>A Story of Units</vt:lpstr>
      <vt:lpstr>Pictorial Models</vt:lpstr>
      <vt:lpstr>Partnership Matters</vt:lpstr>
      <vt:lpstr>Math is for Everybody</vt:lpstr>
      <vt:lpstr>How to Help</vt:lpstr>
      <vt:lpstr>Talking and Thinking Tools</vt:lpstr>
      <vt:lpstr>Family Math</vt:lpstr>
      <vt:lpstr>Encouraging Math at Home</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Brooks</dc:creator>
  <cp:lastModifiedBy>Matt Baetke</cp:lastModifiedBy>
  <cp:revision>1</cp:revision>
  <cp:lastPrinted>2022-02-17T17:18:19Z</cp:lastPrinted>
  <dcterms:created xsi:type="dcterms:W3CDTF">2021-08-15T20:32:32Z</dcterms:created>
  <dcterms:modified xsi:type="dcterms:W3CDTF">2022-09-08T13:43:46Z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0x010100365EFC3B8819224AA026732B6D49AC8D</vt:lpwstr>
  </property>
  <property fmtid="{D5CDD505-2E9C-101B-9397-08002B2CF9AE}" pid="3" name="MediaServiceImageTags">
    <vt:lpwstr/>
  </property>
</Properties>
</file>